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7" r:id="rId1"/>
  </p:sldMasterIdLst>
  <p:notesMasterIdLst>
    <p:notesMasterId r:id="rId16"/>
  </p:notesMasterIdLst>
  <p:handoutMasterIdLst>
    <p:handoutMasterId r:id="rId17"/>
  </p:handoutMasterIdLst>
  <p:sldIdLst>
    <p:sldId id="256" r:id="rId2"/>
    <p:sldId id="338" r:id="rId3"/>
    <p:sldId id="362" r:id="rId4"/>
    <p:sldId id="365" r:id="rId5"/>
    <p:sldId id="353" r:id="rId6"/>
    <p:sldId id="358" r:id="rId7"/>
    <p:sldId id="363" r:id="rId8"/>
    <p:sldId id="359" r:id="rId9"/>
    <p:sldId id="360" r:id="rId10"/>
    <p:sldId id="361" r:id="rId11"/>
    <p:sldId id="357" r:id="rId12"/>
    <p:sldId id="349" r:id="rId13"/>
    <p:sldId id="336" r:id="rId14"/>
    <p:sldId id="364" r:id="rId15"/>
  </p:sldIdLst>
  <p:sldSz cx="9144000" cy="6858000" type="screen4x3"/>
  <p:notesSz cx="6797675" cy="9926638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56"/>
    <p:restoredTop sz="94667"/>
  </p:normalViewPr>
  <p:slideViewPr>
    <p:cSldViewPr>
      <p:cViewPr varScale="1">
        <p:scale>
          <a:sx n="100" d="100"/>
          <a:sy n="100" d="100"/>
        </p:scale>
        <p:origin x="176" y="2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2046" y="-90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F130C0A-15D9-003B-C1AC-1D77DA2BA99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2" tIns="45706" rIns="91412" bIns="45706" numCol="1" anchor="t" anchorCtr="0" compatLnSpc="1">
            <a:prstTxWarp prst="textNoShape">
              <a:avLst/>
            </a:prstTxWarp>
          </a:bodyPr>
          <a:lstStyle>
            <a:lvl1pPr defTabSz="882629">
              <a:defRPr sz="1200">
                <a:latin typeface="Arial" pitchFamily="-110" charset="0"/>
                <a:ea typeface="ヒラギノ角ゴ Pro W3" pitchFamily="-110" charset="-128"/>
                <a:cs typeface="ヒラギノ角ゴ Pro W3" pitchFamily="-110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5179C3D-A364-2186-0BFC-02F6F8544C0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2" tIns="45706" rIns="91412" bIns="45706" numCol="1" anchor="t" anchorCtr="0" compatLnSpc="1">
            <a:prstTxWarp prst="textNoShape">
              <a:avLst/>
            </a:prstTxWarp>
          </a:bodyPr>
          <a:lstStyle>
            <a:lvl1pPr algn="r" defTabSz="882629">
              <a:defRPr sz="1200">
                <a:latin typeface="Arial" pitchFamily="-110" charset="0"/>
                <a:ea typeface="ヒラギノ角ゴ Pro W3" pitchFamily="-110" charset="-128"/>
                <a:cs typeface="ヒラギノ角ゴ Pro W3" pitchFamily="-110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EAA9D1F6-AC00-F52B-6BCE-FDD6C77C894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2" tIns="45706" rIns="91412" bIns="45706" numCol="1" anchor="b" anchorCtr="0" compatLnSpc="1">
            <a:prstTxWarp prst="textNoShape">
              <a:avLst/>
            </a:prstTxWarp>
          </a:bodyPr>
          <a:lstStyle>
            <a:lvl1pPr defTabSz="882629">
              <a:defRPr sz="1200">
                <a:latin typeface="Arial" pitchFamily="-110" charset="0"/>
                <a:ea typeface="ヒラギノ角ゴ Pro W3" pitchFamily="-110" charset="-128"/>
                <a:cs typeface="ヒラギノ角ゴ Pro W3" pitchFamily="-110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9A4F7EB6-4B83-1CCD-EC59-21A99743816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2" tIns="45706" rIns="91412" bIns="45706" numCol="1" anchor="b" anchorCtr="0" compatLnSpc="1">
            <a:prstTxWarp prst="textNoShape">
              <a:avLst/>
            </a:prstTxWarp>
          </a:bodyPr>
          <a:lstStyle>
            <a:lvl1pPr algn="r" defTabSz="881063">
              <a:defRPr sz="1200"/>
            </a:lvl1pPr>
          </a:lstStyle>
          <a:p>
            <a:fld id="{DD63A468-A244-0640-8D4F-3C3D58450F66}" type="slidenum">
              <a:rPr lang="de-CH" altLang="de-DE"/>
              <a:pPr/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8D82620-D306-9C0F-616B-1309B4C3A3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2" tIns="45706" rIns="91412" bIns="45706" numCol="1" anchor="t" anchorCtr="0" compatLnSpc="1">
            <a:prstTxWarp prst="textNoShape">
              <a:avLst/>
            </a:prstTxWarp>
          </a:bodyPr>
          <a:lstStyle>
            <a:lvl1pPr defTabSz="882629">
              <a:defRPr sz="1200">
                <a:latin typeface="Arial" pitchFamily="-110" charset="0"/>
                <a:ea typeface="ヒラギノ角ゴ Pro W3" pitchFamily="-110" charset="-128"/>
                <a:cs typeface="ヒラギノ角ゴ Pro W3" pitchFamily="-110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688C09C-1808-3921-020A-4C27CE6C8DA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2" tIns="45706" rIns="91412" bIns="45706" numCol="1" anchor="t" anchorCtr="0" compatLnSpc="1">
            <a:prstTxWarp prst="textNoShape">
              <a:avLst/>
            </a:prstTxWarp>
          </a:bodyPr>
          <a:lstStyle>
            <a:lvl1pPr algn="r" defTabSz="882629">
              <a:defRPr sz="1200">
                <a:latin typeface="Arial" pitchFamily="-110" charset="0"/>
                <a:ea typeface="ヒラギノ角ゴ Pro W3" pitchFamily="-110" charset="-128"/>
                <a:cs typeface="ヒラギノ角ゴ Pro W3" pitchFamily="-110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3000C1EA-5B81-00DC-CB59-C7E3E8AE26F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2C9F836-05F2-743E-0B64-0BC752EE573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3288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2" tIns="45706" rIns="91412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/>
              <a:t>Textmasterformate durch Klicken bearbeiten</a:t>
            </a:r>
          </a:p>
          <a:p>
            <a:pPr lvl="0"/>
            <a:r>
              <a:rPr lang="de-CH" altLang="de-DE"/>
              <a:t>Zweite Ebene</a:t>
            </a:r>
          </a:p>
          <a:p>
            <a:pPr lvl="0"/>
            <a:r>
              <a:rPr lang="de-CH" altLang="de-DE"/>
              <a:t>Dritte Ebene</a:t>
            </a:r>
          </a:p>
          <a:p>
            <a:pPr lvl="0"/>
            <a:r>
              <a:rPr lang="de-CH" altLang="de-DE"/>
              <a:t>Vierte Ebene</a:t>
            </a:r>
          </a:p>
          <a:p>
            <a:pPr lvl="0"/>
            <a:r>
              <a:rPr lang="de-CH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D3BA2830-FF73-538B-04FA-240B78847AC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2" tIns="45706" rIns="91412" bIns="45706" numCol="1" anchor="b" anchorCtr="0" compatLnSpc="1">
            <a:prstTxWarp prst="textNoShape">
              <a:avLst/>
            </a:prstTxWarp>
          </a:bodyPr>
          <a:lstStyle>
            <a:lvl1pPr defTabSz="882629">
              <a:defRPr sz="1200">
                <a:latin typeface="Arial" pitchFamily="-110" charset="0"/>
                <a:ea typeface="ヒラギノ角ゴ Pro W3" pitchFamily="-110" charset="-128"/>
                <a:cs typeface="ヒラギノ角ゴ Pro W3" pitchFamily="-110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7E032517-E62E-FAFB-95E5-9064460F20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2" tIns="45706" rIns="91412" bIns="45706" numCol="1" anchor="b" anchorCtr="0" compatLnSpc="1">
            <a:prstTxWarp prst="textNoShape">
              <a:avLst/>
            </a:prstTxWarp>
          </a:bodyPr>
          <a:lstStyle>
            <a:lvl1pPr algn="r" defTabSz="881063">
              <a:defRPr sz="1200"/>
            </a:lvl1pPr>
          </a:lstStyle>
          <a:p>
            <a:fld id="{C56BD46B-010E-7948-BE5B-F8AAC6D4CB70}" type="slidenum">
              <a:rPr lang="de-CH" altLang="de-DE"/>
              <a:pPr/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07" charset="-128"/>
        <a:cs typeface="ヒラギノ角ゴ Pro W3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07" charset="-128"/>
        <a:cs typeface="ヒラギノ角ゴ Pro W3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07" charset="-128"/>
        <a:cs typeface="ヒラギノ角ゴ Pro W3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07" charset="-128"/>
        <a:cs typeface="ヒラギノ角ゴ Pro W3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07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3AEE1AB5-7F7A-F40B-23E0-71FFC04C0A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1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defTabSz="8921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fld id="{8B58894E-56A8-474B-AE9D-76C472D33A5E}" type="slidenum">
              <a:rPr lang="de-CH" altLang="de-DE" sz="1200"/>
              <a:pPr eaLnBrk="1" hangingPunct="1"/>
              <a:t>1</a:t>
            </a:fld>
            <a:endParaRPr lang="de-CH" altLang="de-DE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49E13C3D-ACD1-46E2-E2C0-A877C460C9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C56A2D2-04DE-7248-A02D-140C00A3AE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 sz="2400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C856C16-1C3C-D64F-3DAA-0CCC7AAC8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066800"/>
            <a:ext cx="8643938" cy="46038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CH">
              <a:latin typeface="Arial" charset="0"/>
              <a:ea typeface="+mn-ea"/>
            </a:endParaRPr>
          </a:p>
        </p:txBody>
      </p:sp>
      <p:pic>
        <p:nvPicPr>
          <p:cNvPr id="4" name="Picture 12" descr="logo4f">
            <a:extLst>
              <a:ext uri="{FF2B5EF4-FFF2-40B4-BE49-F238E27FC236}">
                <a16:creationId xmlns:a16="http://schemas.microsoft.com/office/drawing/2014/main" id="{EC1E5ABC-D1FD-E9E6-AA4E-423178510A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14478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8">
            <a:extLst>
              <a:ext uri="{FF2B5EF4-FFF2-40B4-BE49-F238E27FC236}">
                <a16:creationId xmlns:a16="http://schemas.microsoft.com/office/drawing/2014/main" id="{0D89BD7C-BD36-D021-192D-F76DB0ABAC4C}"/>
              </a:ext>
            </a:extLst>
          </p:cNvPr>
          <p:cNvSpPr txBox="1">
            <a:spLocks noChangeArrowheads="1"/>
          </p:cNvSpPr>
          <p:nvPr userDrawn="1"/>
        </p:nvSpPr>
        <p:spPr bwMode="auto">
          <a:xfrm rot="16200000">
            <a:off x="-2332037" y="3543726"/>
            <a:ext cx="5486400" cy="830997"/>
          </a:xfrm>
          <a:prstGeom prst="rect">
            <a:avLst/>
          </a:prstGeom>
          <a:solidFill>
            <a:srgbClr val="CC0000">
              <a:alpha val="90979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 eaLnBrk="1" hangingPunct="1"/>
            <a:r>
              <a:rPr lang="de-CH" altLang="de-DE" dirty="0">
                <a:solidFill>
                  <a:schemeClr val="bg1"/>
                </a:solidFill>
              </a:rPr>
              <a:t>  </a:t>
            </a:r>
            <a:r>
              <a:rPr lang="de-CH" altLang="de-DE" b="1" dirty="0">
                <a:solidFill>
                  <a:schemeClr val="bg1"/>
                </a:solidFill>
              </a:rPr>
              <a:t>Elternabend zum </a:t>
            </a:r>
            <a:br>
              <a:rPr lang="de-CH" altLang="de-DE" b="1" dirty="0">
                <a:solidFill>
                  <a:schemeClr val="bg1"/>
                </a:solidFill>
              </a:rPr>
            </a:br>
            <a:r>
              <a:rPr lang="de-CH" altLang="de-DE" b="1" dirty="0">
                <a:solidFill>
                  <a:schemeClr val="bg1"/>
                </a:solidFill>
              </a:rPr>
              <a:t>Peacemaker-Projekt</a:t>
            </a:r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596BF1A7-105E-FC53-0255-B9DF977BD696}"/>
              </a:ext>
            </a:extLst>
          </p:cNvPr>
          <p:cNvSpPr txBox="1">
            <a:spLocks noGrp="1"/>
          </p:cNvSpPr>
          <p:nvPr userDrawn="1"/>
        </p:nvSpPr>
        <p:spPr bwMode="auto">
          <a:xfrm>
            <a:off x="68580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de-DE" sz="1200">
              <a:latin typeface="Arial" pitchFamily="-110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18">
            <a:extLst>
              <a:ext uri="{FF2B5EF4-FFF2-40B4-BE49-F238E27FC236}">
                <a16:creationId xmlns:a16="http://schemas.microsoft.com/office/drawing/2014/main" id="{EC216C05-06D2-E2C8-8161-E43EFD1A0C3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8610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>
              <a:latin typeface="Arial" pitchFamily="-110" charset="0"/>
              <a:ea typeface="+mn-ea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52A0CCE-9D15-6D53-D982-CC4FE973BC0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0C302F70-3DD2-139A-5AD4-5F5927891CF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5FCBFA-4B94-A344-9FE3-8681270BF70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3570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0A88CEF-0788-DF7D-3DE4-7E99D44A9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143000"/>
            <a:ext cx="8643938" cy="46038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>
              <a:latin typeface="Arial" charset="0"/>
              <a:ea typeface="+mn-ea"/>
            </a:endParaRPr>
          </a:p>
        </p:txBody>
      </p:sp>
      <p:pic>
        <p:nvPicPr>
          <p:cNvPr id="5" name="Picture 1036" descr="logo4f">
            <a:extLst>
              <a:ext uri="{FF2B5EF4-FFF2-40B4-BE49-F238E27FC236}">
                <a16:creationId xmlns:a16="http://schemas.microsoft.com/office/drawing/2014/main" id="{937E6A56-3BD1-C176-B5A3-2A185BC0725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14478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038">
            <a:extLst>
              <a:ext uri="{FF2B5EF4-FFF2-40B4-BE49-F238E27FC236}">
                <a16:creationId xmlns:a16="http://schemas.microsoft.com/office/drawing/2014/main" id="{2949C8D9-64FD-4BC1-9956-9C3268099E1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8610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de-DE">
              <a:latin typeface="Arial" charset="0"/>
              <a:ea typeface="+mn-ea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672D6F-DA44-7883-F943-4709D2EBFFA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6F5E5B-3541-AC46-B66B-8DCE1E3EF11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00982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>
            <a:extLst>
              <a:ext uri="{FF2B5EF4-FFF2-40B4-BE49-F238E27FC236}">
                <a16:creationId xmlns:a16="http://schemas.microsoft.com/office/drawing/2014/main" id="{B49DB472-6076-F83A-0541-6ED347D4DF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4478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06D5381C-B183-3756-0D8E-8398CA3C742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381750"/>
            <a:ext cx="568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rebuchet MS" pitchFamily="-110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8071CAE3-43A8-108A-FD55-4F0B7817E7A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anose="020B0600070205080204" pitchFamily="34" charset="-128"/>
              </a:defRPr>
            </a:lvl1pPr>
          </a:lstStyle>
          <a:p>
            <a:fld id="{44BE1239-4567-5E4B-BE44-4EE5A1D80356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110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pitchFamily="-107" charset="-128"/>
          <a:cs typeface="ヒラギノ角ゴ Pro W3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pitchFamily="-107" charset="-128"/>
          <a:cs typeface="ヒラギノ角ゴ Pro W3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pitchFamily="-107" charset="-128"/>
          <a:cs typeface="ヒラギノ角ゴ Pro W3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pitchFamily="-107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600" b="1">
          <a:solidFill>
            <a:schemeClr val="tx1"/>
          </a:solidFill>
          <a:latin typeface="Arial" pitchFamily="-110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Arial" pitchFamily="-110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Arial" pitchFamily="-110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Arial" pitchFamily="-110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Arial" pitchFamily="-110" charset="0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>
            <a:extLst>
              <a:ext uri="{FF2B5EF4-FFF2-40B4-BE49-F238E27FC236}">
                <a16:creationId xmlns:a16="http://schemas.microsoft.com/office/drawing/2014/main" id="{38F36984-37CE-39AD-4ADA-6A999FDD54A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83467" y="5413543"/>
            <a:ext cx="6377066" cy="1015663"/>
          </a:xfrm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de-DE" sz="1800" b="0" dirty="0">
                <a:latin typeface="Corbel" panose="020B0503020204020204" pitchFamily="34" charset="0"/>
              </a:rPr>
              <a:t>National Coalition Building Institute NCBI Schweiz (</a:t>
            </a:r>
            <a:r>
              <a:rPr lang="en-US" altLang="de-DE" sz="1800" b="0" dirty="0" err="1">
                <a:latin typeface="Corbel" panose="020B0503020204020204" pitchFamily="34" charset="0"/>
              </a:rPr>
              <a:t>www.ncbi.ch</a:t>
            </a:r>
            <a:r>
              <a:rPr lang="en-US" altLang="de-DE" sz="1800" b="0" dirty="0">
                <a:latin typeface="Corbel" panose="020B0503020204020204" pitchFamily="34" charset="0"/>
              </a:rPr>
              <a:t>)</a:t>
            </a:r>
            <a:endParaRPr lang="de-CH" altLang="de-DE" sz="1800" b="0" dirty="0">
              <a:latin typeface="Corbel" panose="020B0503020204020204" pitchFamily="34" charset="0"/>
            </a:endParaRPr>
          </a:p>
          <a:p>
            <a:pPr>
              <a:spcBef>
                <a:spcPct val="0"/>
              </a:spcBef>
            </a:pPr>
            <a:r>
              <a:rPr lang="de-CH" altLang="de-DE" sz="1800" b="0" dirty="0">
                <a:latin typeface="Corbel" panose="020B0503020204020204" pitchFamily="34" charset="0"/>
              </a:rPr>
              <a:t>Oberstufenschule Hinterkappelen (</a:t>
            </a:r>
            <a:r>
              <a:rPr lang="de-CH" altLang="de-DE" sz="1800" b="0" dirty="0" err="1">
                <a:latin typeface="Corbel" panose="020B0503020204020204" pitchFamily="34" charset="0"/>
              </a:rPr>
              <a:t>www.oshika.ch</a:t>
            </a:r>
            <a:r>
              <a:rPr lang="de-CH" altLang="de-DE" sz="1800" b="0" dirty="0">
                <a:latin typeface="Corbel" panose="020B0503020204020204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endParaRPr lang="de-CH" altLang="de-DE" sz="2400" b="0" dirty="0">
              <a:latin typeface="Corbel" panose="020B0503020204020204" pitchFamily="34" charset="0"/>
            </a:endParaRPr>
          </a:p>
        </p:txBody>
      </p:sp>
      <p:sp>
        <p:nvSpPr>
          <p:cNvPr id="7171" name="Textfeld 7">
            <a:extLst>
              <a:ext uri="{FF2B5EF4-FFF2-40B4-BE49-F238E27FC236}">
                <a16:creationId xmlns:a16="http://schemas.microsoft.com/office/drawing/2014/main" id="{F605DA68-D2B1-21A9-B5EC-341CE7895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971800"/>
            <a:ext cx="885825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 eaLnBrk="1" hangingPunct="1"/>
            <a:r>
              <a:rPr lang="de-CH" altLang="de-DE" sz="3800" b="1" dirty="0">
                <a:solidFill>
                  <a:srgbClr val="990000"/>
                </a:solidFill>
                <a:latin typeface="Corbel" panose="020B0503020204020204" pitchFamily="34" charset="0"/>
              </a:rPr>
              <a:t>„Elternabend“ </a:t>
            </a:r>
          </a:p>
          <a:p>
            <a:pPr algn="ctr" eaLnBrk="1" hangingPunct="1"/>
            <a:endParaRPr lang="de-CH" altLang="de-DE" b="1" dirty="0">
              <a:solidFill>
                <a:srgbClr val="990000"/>
              </a:solidFill>
              <a:latin typeface="Corbel" panose="020B0503020204020204" pitchFamily="34" charset="0"/>
            </a:endParaRPr>
          </a:p>
          <a:p>
            <a:pPr algn="ctr" eaLnBrk="1" hangingPunct="1"/>
            <a:r>
              <a:rPr lang="de-CH" altLang="de-DE" b="1" dirty="0">
                <a:solidFill>
                  <a:srgbClr val="990000"/>
                </a:solidFill>
                <a:latin typeface="Corbel" panose="020B0503020204020204" pitchFamily="34" charset="0"/>
              </a:rPr>
              <a:t>Peacemaker-Projekt und Friedenstage</a:t>
            </a:r>
          </a:p>
          <a:p>
            <a:pPr eaLnBrk="1" hangingPunct="1"/>
            <a:endParaRPr lang="de-CH" altLang="de-DE" dirty="0"/>
          </a:p>
        </p:txBody>
      </p:sp>
      <p:sp>
        <p:nvSpPr>
          <p:cNvPr id="7172" name="Text Box 6">
            <a:extLst>
              <a:ext uri="{FF2B5EF4-FFF2-40B4-BE49-F238E27FC236}">
                <a16:creationId xmlns:a16="http://schemas.microsoft.com/office/drawing/2014/main" id="{A34BE5FC-8BA8-5E15-902E-A0662F595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752600"/>
            <a:ext cx="525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/>
          </a:p>
        </p:txBody>
      </p:sp>
      <p:sp>
        <p:nvSpPr>
          <p:cNvPr id="7173" name="Text Box 8">
            <a:extLst>
              <a:ext uri="{FF2B5EF4-FFF2-40B4-BE49-F238E27FC236}">
                <a16:creationId xmlns:a16="http://schemas.microsoft.com/office/drawing/2014/main" id="{FEFE67BD-FB63-15A4-5998-EE2EA20D1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676400"/>
            <a:ext cx="6553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CH" altLang="de-DE" sz="4000" dirty="0">
                <a:latin typeface="Corbel" panose="020B0503020204020204" pitchFamily="34" charset="0"/>
              </a:rPr>
              <a:t>-</a:t>
            </a:r>
            <a:r>
              <a:rPr lang="de-CH" altLang="de-DE" sz="4000" dirty="0" err="1">
                <a:latin typeface="Corbel" panose="020B0503020204020204" pitchFamily="34" charset="0"/>
              </a:rPr>
              <a:t>lich</a:t>
            </a:r>
            <a:r>
              <a:rPr lang="de-CH" altLang="de-DE" sz="4000" dirty="0">
                <a:latin typeface="Corbel" panose="020B0503020204020204" pitchFamily="34" charset="0"/>
              </a:rPr>
              <a:t> Willkommen zum</a:t>
            </a:r>
          </a:p>
        </p:txBody>
      </p:sp>
      <p:pic>
        <p:nvPicPr>
          <p:cNvPr id="7174" name="Picture 7">
            <a:extLst>
              <a:ext uri="{FF2B5EF4-FFF2-40B4-BE49-F238E27FC236}">
                <a16:creationId xmlns:a16="http://schemas.microsoft.com/office/drawing/2014/main" id="{7C6C40AB-AE5D-BB9F-175B-522ECA190A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412875"/>
            <a:ext cx="1192212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38D46267-931F-7297-1E6E-C5CD4CC7549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fld id="{32C75634-ED3E-D947-ABE5-FDDCEBB9AFCF}" type="slidenum">
              <a:rPr lang="de-DE" altLang="de-DE" sz="1200">
                <a:ea typeface="ＭＳ Ｐゴシック" panose="020B0600070205080204" pitchFamily="34" charset="-128"/>
              </a:rPr>
              <a:pPr eaLnBrk="1" hangingPunct="1"/>
              <a:t>10</a:t>
            </a:fld>
            <a:endParaRPr lang="de-DE" altLang="de-DE" sz="1200">
              <a:ea typeface="ＭＳ Ｐゴシック" panose="020B0600070205080204" pitchFamily="34" charset="-128"/>
            </a:endParaRPr>
          </a:p>
        </p:txBody>
      </p:sp>
      <p:sp>
        <p:nvSpPr>
          <p:cNvPr id="10243" name="Text Box 9">
            <a:extLst>
              <a:ext uri="{FF2B5EF4-FFF2-40B4-BE49-F238E27FC236}">
                <a16:creationId xmlns:a16="http://schemas.microsoft.com/office/drawing/2014/main" id="{81BAE5E7-229F-4CBE-19AB-2BFFDDE74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2349500"/>
            <a:ext cx="1951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r>
              <a:rPr lang="de-DE" altLang="de-DE" b="1" i="1">
                <a:solidFill>
                  <a:srgbClr val="CC0000"/>
                </a:solidFill>
                <a:latin typeface="Corbel" panose="020B0503020204020204" pitchFamily="34" charset="0"/>
              </a:rPr>
              <a:t>Gewalt-Kreis</a:t>
            </a:r>
            <a:endParaRPr lang="de-DE" altLang="de-DE" i="1">
              <a:solidFill>
                <a:srgbClr val="CC0000"/>
              </a:solidFill>
              <a:latin typeface="Corbel" panose="020B0503020204020204" pitchFamily="34" charset="0"/>
            </a:endParaRPr>
          </a:p>
        </p:txBody>
      </p:sp>
      <p:sp>
        <p:nvSpPr>
          <p:cNvPr id="10244" name="Titel 1">
            <a:extLst>
              <a:ext uri="{FF2B5EF4-FFF2-40B4-BE49-F238E27FC236}">
                <a16:creationId xmlns:a16="http://schemas.microsoft.com/office/drawing/2014/main" id="{3319FA32-8F15-1B46-8EEF-E80E544D8D7B}"/>
              </a:ext>
            </a:extLst>
          </p:cNvPr>
          <p:cNvSpPr>
            <a:spLocks/>
          </p:cNvSpPr>
          <p:nvPr/>
        </p:nvSpPr>
        <p:spPr bwMode="auto">
          <a:xfrm>
            <a:off x="990600" y="12192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de-CH" altLang="de-DE" sz="2800" b="1">
                <a:solidFill>
                  <a:srgbClr val="CC0000"/>
                </a:solidFill>
                <a:latin typeface="Corbel" panose="020B0503020204020204" pitchFamily="34" charset="0"/>
              </a:rPr>
              <a:t>Konfliktanalyse / Woher kommt Gewalt?</a:t>
            </a:r>
          </a:p>
        </p:txBody>
      </p:sp>
      <p:sp>
        <p:nvSpPr>
          <p:cNvPr id="10245" name="Rectangle 36">
            <a:extLst>
              <a:ext uri="{FF2B5EF4-FFF2-40B4-BE49-F238E27FC236}">
                <a16:creationId xmlns:a16="http://schemas.microsoft.com/office/drawing/2014/main" id="{438A9B68-060A-DD6E-26EA-22690ABA4C17}"/>
              </a:ext>
            </a:extLst>
          </p:cNvPr>
          <p:cNvSpPr>
            <a:spLocks noChangeArrowheads="1"/>
          </p:cNvSpPr>
          <p:nvPr/>
        </p:nvSpPr>
        <p:spPr bwMode="auto">
          <a:xfrm rot="295455">
            <a:off x="4446588" y="2551113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r>
              <a:rPr lang="de-DE" altLang="de-DE" b="1" i="1">
                <a:solidFill>
                  <a:srgbClr val="CC0000"/>
                </a:solidFill>
                <a:latin typeface="Corbel" panose="020B0503020204020204" pitchFamily="34" charset="0"/>
              </a:rPr>
              <a:t>Gewalt-Kette</a:t>
            </a:r>
          </a:p>
        </p:txBody>
      </p:sp>
      <p:sp>
        <p:nvSpPr>
          <p:cNvPr id="10246" name="Textfeld 39">
            <a:extLst>
              <a:ext uri="{FF2B5EF4-FFF2-40B4-BE49-F238E27FC236}">
                <a16:creationId xmlns:a16="http://schemas.microsoft.com/office/drawing/2014/main" id="{7BDADA05-74D2-77F0-E63B-4B22558FF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5763" y="4437063"/>
            <a:ext cx="566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de-CH" altLang="de-DE" sz="1800">
                <a:latin typeface="Corbel" panose="020B0503020204020204" pitchFamily="34" charset="0"/>
              </a:rPr>
              <a:t>ich</a:t>
            </a:r>
          </a:p>
        </p:txBody>
      </p:sp>
      <p:pic>
        <p:nvPicPr>
          <p:cNvPr id="10247" name="Picture 21" descr="C:\Users\ncbi\AppData\Local\Microsoft\Windows\Temporary Internet Files\Content.IE5\5GKXPCF9\MC900078717[1].wmf">
            <a:extLst>
              <a:ext uri="{FF2B5EF4-FFF2-40B4-BE49-F238E27FC236}">
                <a16:creationId xmlns:a16="http://schemas.microsoft.com/office/drawing/2014/main" id="{0BA05706-766E-5441-1CCA-CFC31CB49F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38" y="3141663"/>
            <a:ext cx="904875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21" descr="C:\Users\ncbi\AppData\Local\Microsoft\Windows\Temporary Internet Files\Content.IE5\5GKXPCF9\MC900078717[1].wmf">
            <a:extLst>
              <a:ext uri="{FF2B5EF4-FFF2-40B4-BE49-F238E27FC236}">
                <a16:creationId xmlns:a16="http://schemas.microsoft.com/office/drawing/2014/main" id="{29AEDF62-F29A-FD4B-BEA6-372C65ACAC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3248025"/>
            <a:ext cx="760412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Nach unten gekrümmter Pfeil 40">
            <a:extLst>
              <a:ext uri="{FF2B5EF4-FFF2-40B4-BE49-F238E27FC236}">
                <a16:creationId xmlns:a16="http://schemas.microsoft.com/office/drawing/2014/main" id="{3FB8585B-E6A1-0250-F230-07A9210C36B9}"/>
              </a:ext>
            </a:extLst>
          </p:cNvPr>
          <p:cNvSpPr/>
          <p:nvPr/>
        </p:nvSpPr>
        <p:spPr>
          <a:xfrm>
            <a:off x="1735138" y="2922588"/>
            <a:ext cx="1281112" cy="234950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42" name="Nach unten gekrümmter Pfeil 41">
            <a:extLst>
              <a:ext uri="{FF2B5EF4-FFF2-40B4-BE49-F238E27FC236}">
                <a16:creationId xmlns:a16="http://schemas.microsoft.com/office/drawing/2014/main" id="{316E61EA-1163-6311-1980-39CE1327AC9C}"/>
              </a:ext>
            </a:extLst>
          </p:cNvPr>
          <p:cNvSpPr/>
          <p:nvPr/>
        </p:nvSpPr>
        <p:spPr>
          <a:xfrm rot="10800000">
            <a:off x="1685925" y="4708525"/>
            <a:ext cx="1281113" cy="234950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0251" name="Textfeld 42">
            <a:extLst>
              <a:ext uri="{FF2B5EF4-FFF2-40B4-BE49-F238E27FC236}">
                <a16:creationId xmlns:a16="http://schemas.microsoft.com/office/drawing/2014/main" id="{71B9FF6E-DAC5-57DB-BE13-9619C2CFB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944813"/>
            <a:ext cx="908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de-CH" altLang="de-DE" sz="1800">
                <a:latin typeface="Corbel" panose="020B0503020204020204" pitchFamily="34" charset="0"/>
              </a:rPr>
              <a:t>Gewalt</a:t>
            </a:r>
          </a:p>
        </p:txBody>
      </p:sp>
      <p:cxnSp>
        <p:nvCxnSpPr>
          <p:cNvPr id="46" name="Gerade Verbindung mit Pfeil 45">
            <a:extLst>
              <a:ext uri="{FF2B5EF4-FFF2-40B4-BE49-F238E27FC236}">
                <a16:creationId xmlns:a16="http://schemas.microsoft.com/office/drawing/2014/main" id="{641A6A97-0B93-ADCE-5814-DEFCFF5334A3}"/>
              </a:ext>
            </a:extLst>
          </p:cNvPr>
          <p:cNvCxnSpPr/>
          <p:nvPr/>
        </p:nvCxnSpPr>
        <p:spPr>
          <a:xfrm>
            <a:off x="3409950" y="4381500"/>
            <a:ext cx="657225" cy="776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53" name="Textfeld 46">
            <a:extLst>
              <a:ext uri="{FF2B5EF4-FFF2-40B4-BE49-F238E27FC236}">
                <a16:creationId xmlns:a16="http://schemas.microsoft.com/office/drawing/2014/main" id="{48AA01C5-17FC-016E-B011-4BFE1EB8E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9088" y="4527550"/>
            <a:ext cx="11636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de-CH" altLang="de-DE" sz="2000">
                <a:latin typeface="Corbel" panose="020B0503020204020204" pitchFamily="34" charset="0"/>
              </a:rPr>
              <a:t>Schmerz</a:t>
            </a:r>
          </a:p>
        </p:txBody>
      </p:sp>
      <p:sp>
        <p:nvSpPr>
          <p:cNvPr id="10254" name="Textfeld 47">
            <a:extLst>
              <a:ext uri="{FF2B5EF4-FFF2-40B4-BE49-F238E27FC236}">
                <a16:creationId xmlns:a16="http://schemas.microsoft.com/office/drawing/2014/main" id="{B0A14FCE-77C0-28E9-8975-1D38A14CD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4941888"/>
            <a:ext cx="1377950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de-CH" altLang="de-DE" sz="2000" b="1">
                <a:latin typeface="Corbel" panose="020B0503020204020204" pitchFamily="34" charset="0"/>
              </a:rPr>
              <a:t>Gefühle:</a:t>
            </a:r>
          </a:p>
          <a:p>
            <a:pPr eaLnBrk="1" hangingPunct="1"/>
            <a:r>
              <a:rPr lang="de-CH" altLang="de-DE" sz="2000">
                <a:latin typeface="Corbel" panose="020B0503020204020204" pitchFamily="34" charset="0"/>
              </a:rPr>
              <a:t>Wut</a:t>
            </a:r>
          </a:p>
          <a:p>
            <a:pPr eaLnBrk="1" hangingPunct="1"/>
            <a:r>
              <a:rPr lang="de-CH" altLang="de-DE" sz="2000">
                <a:latin typeface="Corbel" panose="020B0503020204020204" pitchFamily="34" charset="0"/>
              </a:rPr>
              <a:t>Trauer</a:t>
            </a:r>
          </a:p>
          <a:p>
            <a:pPr eaLnBrk="1" hangingPunct="1"/>
            <a:r>
              <a:rPr lang="de-CH" altLang="de-DE" sz="2000">
                <a:latin typeface="Corbel" panose="020B0503020204020204" pitchFamily="34" charset="0"/>
              </a:rPr>
              <a:t>Angst </a:t>
            </a:r>
          </a:p>
          <a:p>
            <a:pPr eaLnBrk="1" hangingPunct="1"/>
            <a:r>
              <a:rPr lang="de-CH" altLang="de-DE" sz="2000">
                <a:latin typeface="Corbel" panose="020B0503020204020204" pitchFamily="34" charset="0"/>
              </a:rPr>
              <a:t>Scham</a:t>
            </a:r>
          </a:p>
        </p:txBody>
      </p: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1EE04BE8-2948-9A55-9750-B5188B83BF0D}"/>
              </a:ext>
            </a:extLst>
          </p:cNvPr>
          <p:cNvCxnSpPr>
            <a:endCxn id="10253" idx="1"/>
          </p:cNvCxnSpPr>
          <p:nvPr/>
        </p:nvCxnSpPr>
        <p:spPr>
          <a:xfrm>
            <a:off x="3409950" y="3944938"/>
            <a:ext cx="719138" cy="782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Gerade Verbindung 58">
            <a:extLst>
              <a:ext uri="{FF2B5EF4-FFF2-40B4-BE49-F238E27FC236}">
                <a16:creationId xmlns:a16="http://schemas.microsoft.com/office/drawing/2014/main" id="{DA622B31-EDCE-1A3B-E164-2D65ECC7EE66}"/>
              </a:ext>
            </a:extLst>
          </p:cNvPr>
          <p:cNvCxnSpPr/>
          <p:nvPr/>
        </p:nvCxnSpPr>
        <p:spPr>
          <a:xfrm>
            <a:off x="1979613" y="4652963"/>
            <a:ext cx="720725" cy="6477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>
            <a:extLst>
              <a:ext uri="{FF2B5EF4-FFF2-40B4-BE49-F238E27FC236}">
                <a16:creationId xmlns:a16="http://schemas.microsoft.com/office/drawing/2014/main" id="{DE3027F9-3ABB-D74E-60CD-B58EEB5CB973}"/>
              </a:ext>
            </a:extLst>
          </p:cNvPr>
          <p:cNvCxnSpPr/>
          <p:nvPr/>
        </p:nvCxnSpPr>
        <p:spPr>
          <a:xfrm flipH="1">
            <a:off x="2051050" y="4581525"/>
            <a:ext cx="649288" cy="7191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58" name="Picture 21" descr="C:\Users\ncbi\AppData\Local\Microsoft\Windows\Temporary Internet Files\Content.IE5\5GKXPCF9\MC900078717[1].wmf">
            <a:extLst>
              <a:ext uri="{FF2B5EF4-FFF2-40B4-BE49-F238E27FC236}">
                <a16:creationId xmlns:a16="http://schemas.microsoft.com/office/drawing/2014/main" id="{8F14E92C-321D-29CD-A347-DBA3DF981C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284538"/>
            <a:ext cx="7191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9" name="Picture 21" descr="C:\Users\ncbi\AppData\Local\Microsoft\Windows\Temporary Internet Files\Content.IE5\5GKXPCF9\MC900078717[1].wmf">
            <a:extLst>
              <a:ext uri="{FF2B5EF4-FFF2-40B4-BE49-F238E27FC236}">
                <a16:creationId xmlns:a16="http://schemas.microsoft.com/office/drawing/2014/main" id="{C3403FA8-AD5B-333F-F056-7F6C98501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0" y="3429000"/>
            <a:ext cx="638175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0" name="Picture 21" descr="C:\Users\ncbi\AppData\Local\Microsoft\Windows\Temporary Internet Files\Content.IE5\5GKXPCF9\MC900078717[1].wmf">
            <a:extLst>
              <a:ext uri="{FF2B5EF4-FFF2-40B4-BE49-F238E27FC236}">
                <a16:creationId xmlns:a16="http://schemas.microsoft.com/office/drawing/2014/main" id="{E3078CA7-7A8B-522E-B092-73A46A15E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573463"/>
            <a:ext cx="555625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1" name="Picture 21" descr="C:\Users\ncbi\AppData\Local\Microsoft\Windows\Temporary Internet Files\Content.IE5\5GKXPCF9\MC900078717[1].wmf">
            <a:extLst>
              <a:ext uri="{FF2B5EF4-FFF2-40B4-BE49-F238E27FC236}">
                <a16:creationId xmlns:a16="http://schemas.microsoft.com/office/drawing/2014/main" id="{4DCCF7E6-7FE6-2E9C-8D0C-8E635E4915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3824288"/>
            <a:ext cx="43180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Nach unten gekrümmter Pfeil 70">
            <a:extLst>
              <a:ext uri="{FF2B5EF4-FFF2-40B4-BE49-F238E27FC236}">
                <a16:creationId xmlns:a16="http://schemas.microsoft.com/office/drawing/2014/main" id="{A7D36368-782A-6F3A-D242-FD3B1791B5B9}"/>
              </a:ext>
            </a:extLst>
          </p:cNvPr>
          <p:cNvSpPr/>
          <p:nvPr/>
        </p:nvSpPr>
        <p:spPr>
          <a:xfrm>
            <a:off x="3203575" y="2997200"/>
            <a:ext cx="1244600" cy="209550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72" name="Nach unten gekrümmter Pfeil 71">
            <a:extLst>
              <a:ext uri="{FF2B5EF4-FFF2-40B4-BE49-F238E27FC236}">
                <a16:creationId xmlns:a16="http://schemas.microsoft.com/office/drawing/2014/main" id="{90838B38-D3F4-5DE9-C683-670C339F57FC}"/>
              </a:ext>
            </a:extLst>
          </p:cNvPr>
          <p:cNvSpPr/>
          <p:nvPr/>
        </p:nvSpPr>
        <p:spPr>
          <a:xfrm>
            <a:off x="4572000" y="3068638"/>
            <a:ext cx="1008063" cy="215900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73" name="Nach unten gekrümmter Pfeil 72">
            <a:extLst>
              <a:ext uri="{FF2B5EF4-FFF2-40B4-BE49-F238E27FC236}">
                <a16:creationId xmlns:a16="http://schemas.microsoft.com/office/drawing/2014/main" id="{0F4C309E-2C8D-425C-37F7-F3DEB64A1546}"/>
              </a:ext>
            </a:extLst>
          </p:cNvPr>
          <p:cNvSpPr/>
          <p:nvPr/>
        </p:nvSpPr>
        <p:spPr>
          <a:xfrm rot="349717">
            <a:off x="5724525" y="3141663"/>
            <a:ext cx="1079500" cy="215900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74" name="Nach unten gekrümmter Pfeil 73">
            <a:extLst>
              <a:ext uri="{FF2B5EF4-FFF2-40B4-BE49-F238E27FC236}">
                <a16:creationId xmlns:a16="http://schemas.microsoft.com/office/drawing/2014/main" id="{74375323-DCFE-F5E9-29DD-DBFFA7FB7250}"/>
              </a:ext>
            </a:extLst>
          </p:cNvPr>
          <p:cNvSpPr/>
          <p:nvPr/>
        </p:nvSpPr>
        <p:spPr>
          <a:xfrm rot="852713">
            <a:off x="6808788" y="3382963"/>
            <a:ext cx="1089025" cy="207962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75" name="Nach unten gekrümmter Pfeil 74">
            <a:extLst>
              <a:ext uri="{FF2B5EF4-FFF2-40B4-BE49-F238E27FC236}">
                <a16:creationId xmlns:a16="http://schemas.microsoft.com/office/drawing/2014/main" id="{0CACDBB1-8D24-F344-1BD1-DAFCA30198DE}"/>
              </a:ext>
            </a:extLst>
          </p:cNvPr>
          <p:cNvSpPr/>
          <p:nvPr/>
        </p:nvSpPr>
        <p:spPr>
          <a:xfrm rot="7570217">
            <a:off x="7888287" y="3609976"/>
            <a:ext cx="1090613" cy="207962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76" name="Nach unten gekrümmter Pfeil 75">
            <a:extLst>
              <a:ext uri="{FF2B5EF4-FFF2-40B4-BE49-F238E27FC236}">
                <a16:creationId xmlns:a16="http://schemas.microsoft.com/office/drawing/2014/main" id="{8E184856-36D0-723D-C075-99E14BD63BCE}"/>
              </a:ext>
            </a:extLst>
          </p:cNvPr>
          <p:cNvSpPr/>
          <p:nvPr/>
        </p:nvSpPr>
        <p:spPr>
          <a:xfrm rot="16593028">
            <a:off x="6814344" y="4885531"/>
            <a:ext cx="1089025" cy="207963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0268" name="Textfeld 76">
            <a:extLst>
              <a:ext uri="{FF2B5EF4-FFF2-40B4-BE49-F238E27FC236}">
                <a16:creationId xmlns:a16="http://schemas.microsoft.com/office/drawing/2014/main" id="{46E412AE-B29A-7317-1A11-1218E0E8F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288" y="4652963"/>
            <a:ext cx="16922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de-CH" altLang="de-DE" sz="1800">
                <a:latin typeface="Corbel" panose="020B0503020204020204" pitchFamily="34" charset="0"/>
              </a:rPr>
              <a:t>Sündenbock</a:t>
            </a:r>
          </a:p>
          <a:p>
            <a:pPr eaLnBrk="1" hangingPunct="1"/>
            <a:r>
              <a:rPr lang="de-CH" altLang="de-DE" sz="1800">
                <a:latin typeface="Corbel" panose="020B0503020204020204" pitchFamily="34" charset="0"/>
              </a:rPr>
              <a:t>Aussenseiter/in</a:t>
            </a:r>
          </a:p>
          <a:p>
            <a:pPr eaLnBrk="1" hangingPunct="1"/>
            <a:r>
              <a:rPr lang="de-CH" altLang="de-DE" sz="1800">
                <a:latin typeface="Corbel" panose="020B0503020204020204" pitchFamily="34" charset="0"/>
              </a:rPr>
              <a:t>Prügelknabe</a:t>
            </a:r>
          </a:p>
        </p:txBody>
      </p:sp>
      <p:sp>
        <p:nvSpPr>
          <p:cNvPr id="29" name="Nach unten gekrümmter Pfeil 28">
            <a:extLst>
              <a:ext uri="{FF2B5EF4-FFF2-40B4-BE49-F238E27FC236}">
                <a16:creationId xmlns:a16="http://schemas.microsoft.com/office/drawing/2014/main" id="{2C55037E-D685-B2A5-E6F2-1372F87CEA56}"/>
              </a:ext>
            </a:extLst>
          </p:cNvPr>
          <p:cNvSpPr/>
          <p:nvPr/>
        </p:nvSpPr>
        <p:spPr>
          <a:xfrm rot="10800000">
            <a:off x="2916238" y="4868863"/>
            <a:ext cx="503237" cy="1223962"/>
          </a:xfrm>
          <a:prstGeom prst="curvedDownArrow">
            <a:avLst>
              <a:gd name="adj1" fmla="val 25000"/>
              <a:gd name="adj2" fmla="val 33551"/>
              <a:gd name="adj3" fmla="val 25000"/>
            </a:avLst>
          </a:prstGeom>
          <a:ln w="31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>
              <a:solidFill>
                <a:schemeClr val="tx1"/>
              </a:solidFill>
            </a:endParaRPr>
          </a:p>
        </p:txBody>
      </p:sp>
      <p:sp>
        <p:nvSpPr>
          <p:cNvPr id="10270" name="Textfeld 29">
            <a:extLst>
              <a:ext uri="{FF2B5EF4-FFF2-40B4-BE49-F238E27FC236}">
                <a16:creationId xmlns:a16="http://schemas.microsoft.com/office/drawing/2014/main" id="{6E0408B0-9EFE-D220-D33F-0AB86EA47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6092825"/>
            <a:ext cx="1800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de-CH" altLang="de-DE" sz="1800">
                <a:latin typeface="Corbel" panose="020B0503020204020204" pitchFamily="34" charset="0"/>
              </a:rPr>
              <a:t>Selbst-Gewalt</a:t>
            </a:r>
          </a:p>
        </p:txBody>
      </p:sp>
      <p:sp>
        <p:nvSpPr>
          <p:cNvPr id="8223" name="Textfeld 30">
            <a:extLst>
              <a:ext uri="{FF2B5EF4-FFF2-40B4-BE49-F238E27FC236}">
                <a16:creationId xmlns:a16="http://schemas.microsoft.com/office/drawing/2014/main" id="{705347CF-F018-7F79-CFB0-838C824E1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5949950"/>
            <a:ext cx="3851275" cy="374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de-CH" altLang="de-DE" sz="1800">
                <a:latin typeface="Corbel" panose="020B0503020204020204" pitchFamily="34" charset="0"/>
              </a:rPr>
              <a:t>Was tut gut bei solchen Gefühlen?</a:t>
            </a:r>
          </a:p>
        </p:txBody>
      </p:sp>
      <p:cxnSp>
        <p:nvCxnSpPr>
          <p:cNvPr id="33" name="Gerade Verbindung mit Pfeil 32">
            <a:extLst>
              <a:ext uri="{FF2B5EF4-FFF2-40B4-BE49-F238E27FC236}">
                <a16:creationId xmlns:a16="http://schemas.microsoft.com/office/drawing/2014/main" id="{DBFA2839-6855-CC6D-4A7E-A8A9EA08DBCD}"/>
              </a:ext>
            </a:extLst>
          </p:cNvPr>
          <p:cNvCxnSpPr>
            <a:stCxn id="8223" idx="1"/>
          </p:cNvCxnSpPr>
          <p:nvPr/>
        </p:nvCxnSpPr>
        <p:spPr>
          <a:xfrm rot="10800000">
            <a:off x="4932363" y="6021388"/>
            <a:ext cx="360362" cy="1158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73" name="Textfeld 33">
            <a:extLst>
              <a:ext uri="{FF2B5EF4-FFF2-40B4-BE49-F238E27FC236}">
                <a16:creationId xmlns:a16="http://schemas.microsoft.com/office/drawing/2014/main" id="{0F79533E-7F91-853A-2DF4-5D964ECFD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565400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de-CH" altLang="de-DE" sz="1800">
                <a:latin typeface="Corbel" panose="020B0503020204020204" pitchFamily="34" charset="0"/>
              </a:rPr>
              <a:t>G</a:t>
            </a:r>
          </a:p>
        </p:txBody>
      </p: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C691B005-9537-C4B5-4F42-28FB91EC36A9}"/>
              </a:ext>
            </a:extLst>
          </p:cNvPr>
          <p:cNvCxnSpPr>
            <a:stCxn id="10273" idx="2"/>
          </p:cNvCxnSpPr>
          <p:nvPr/>
        </p:nvCxnSpPr>
        <p:spPr>
          <a:xfrm>
            <a:off x="1116013" y="2933700"/>
            <a:ext cx="287337" cy="3508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4A9427C2-9441-C512-403E-625EE6152D3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fld id="{14E0BF4A-ABB6-C14F-B27C-1380A4B904C1}" type="slidenum">
              <a:rPr lang="de-DE" altLang="de-DE" sz="1200">
                <a:ea typeface="ＭＳ Ｐゴシック" panose="020B0600070205080204" pitchFamily="34" charset="-128"/>
              </a:rPr>
              <a:pPr eaLnBrk="1" hangingPunct="1"/>
              <a:t>11</a:t>
            </a:fld>
            <a:endParaRPr lang="de-DE" altLang="de-DE" sz="1200">
              <a:ea typeface="ＭＳ Ｐゴシック" panose="020B0600070205080204" pitchFamily="34" charset="-128"/>
            </a:endParaRPr>
          </a:p>
        </p:txBody>
      </p:sp>
      <p:sp>
        <p:nvSpPr>
          <p:cNvPr id="13315" name="Titel 1">
            <a:extLst>
              <a:ext uri="{FF2B5EF4-FFF2-40B4-BE49-F238E27FC236}">
                <a16:creationId xmlns:a16="http://schemas.microsoft.com/office/drawing/2014/main" id="{7DC2B22E-592C-5DC6-66F6-3FA562BA9684}"/>
              </a:ext>
            </a:extLst>
          </p:cNvPr>
          <p:cNvSpPr>
            <a:spLocks/>
          </p:cNvSpPr>
          <p:nvPr/>
        </p:nvSpPr>
        <p:spPr bwMode="auto">
          <a:xfrm>
            <a:off x="990600" y="12192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de-CH" altLang="de-DE" sz="2800" b="1">
                <a:solidFill>
                  <a:srgbClr val="CC0000"/>
                </a:solidFill>
                <a:latin typeface="Corbel" panose="020B0503020204020204" pitchFamily="34" charset="0"/>
              </a:rPr>
              <a:t>Gesunder Umgang mit Gefühlen</a:t>
            </a:r>
          </a:p>
        </p:txBody>
      </p:sp>
      <p:sp>
        <p:nvSpPr>
          <p:cNvPr id="13316" name="Rectangle 10">
            <a:extLst>
              <a:ext uri="{FF2B5EF4-FFF2-40B4-BE49-F238E27FC236}">
                <a16:creationId xmlns:a16="http://schemas.microsoft.com/office/drawing/2014/main" id="{60EDB33A-158B-5C10-B2CC-9CD165AD4F1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76313" y="1905000"/>
            <a:ext cx="7772400" cy="1236663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z="2400" b="0">
                <a:solidFill>
                  <a:schemeClr val="tx1"/>
                </a:solidFill>
                <a:latin typeface="Corbel" panose="020B0503020204020204" pitchFamily="34" charset="0"/>
              </a:rPr>
              <a:t>Durch konstruktiven Umgang mit Gefühlen (wie Wut, Angst, Trauer, oder Scham) Gewaltketten, Gewaltkreise oder Selbstgewalt unterbrechen:</a:t>
            </a:r>
            <a:br>
              <a:rPr lang="de-DE" altLang="de-DE" sz="2400" b="0">
                <a:solidFill>
                  <a:schemeClr val="tx1"/>
                </a:solidFill>
                <a:latin typeface="Corbel" panose="020B0503020204020204" pitchFamily="34" charset="0"/>
              </a:rPr>
            </a:br>
            <a:br>
              <a:rPr lang="de-DE" altLang="de-DE" sz="2400" b="0">
                <a:solidFill>
                  <a:schemeClr val="tx1"/>
                </a:solidFill>
                <a:latin typeface="Corbel" panose="020B0503020204020204" pitchFamily="34" charset="0"/>
              </a:rPr>
            </a:br>
            <a:br>
              <a:rPr lang="de-DE" altLang="de-DE" sz="2400">
                <a:latin typeface="Corbel" panose="020B0503020204020204" pitchFamily="34" charset="0"/>
              </a:rPr>
            </a:br>
            <a:r>
              <a:rPr lang="de-DE" altLang="de-DE" sz="2400">
                <a:latin typeface="Corbel" panose="020B0503020204020204" pitchFamily="34" charset="0"/>
              </a:rPr>
              <a:t>tun</a:t>
            </a:r>
            <a:br>
              <a:rPr lang="de-DE" altLang="de-DE" sz="2400">
                <a:latin typeface="Corbel" panose="020B0503020204020204" pitchFamily="34" charset="0"/>
              </a:rPr>
            </a:br>
            <a:br>
              <a:rPr lang="de-DE" altLang="de-DE" sz="2400">
                <a:latin typeface="Corbel" panose="020B0503020204020204" pitchFamily="34" charset="0"/>
              </a:rPr>
            </a:br>
            <a:r>
              <a:rPr lang="de-DE" altLang="de-DE" sz="2400" b="0">
                <a:solidFill>
                  <a:schemeClr val="tx1"/>
                </a:solidFill>
                <a:latin typeface="Corbel" panose="020B0503020204020204" pitchFamily="34" charset="0"/>
              </a:rPr>
              <a:t> </a:t>
            </a:r>
            <a:br>
              <a:rPr lang="de-DE" altLang="de-DE" sz="2400" b="0">
                <a:latin typeface="Corbel" panose="020B0503020204020204" pitchFamily="34" charset="0"/>
              </a:rPr>
            </a:br>
            <a:br>
              <a:rPr lang="de-DE" altLang="de-DE" sz="2400" b="0">
                <a:latin typeface="Corbel" panose="020B0503020204020204" pitchFamily="34" charset="0"/>
              </a:rPr>
            </a:br>
            <a:endParaRPr lang="de-DE" altLang="de-DE" sz="2400" b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13317" name="Textfeld 8">
            <a:extLst>
              <a:ext uri="{FF2B5EF4-FFF2-40B4-BE49-F238E27FC236}">
                <a16:creationId xmlns:a16="http://schemas.microsoft.com/office/drawing/2014/main" id="{6EFCF774-91BB-A16B-B964-DDD33B07F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3141663"/>
            <a:ext cx="576103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Corbel" panose="020B0503020204020204" pitchFamily="34" charset="0"/>
              </a:rPr>
              <a:t>   Darüber reden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Corbel" panose="020B0503020204020204" pitchFamily="34" charset="0"/>
              </a:rPr>
              <a:t>   Dampf ablassen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Corbel" panose="020B0503020204020204" pitchFamily="34" charset="0"/>
              </a:rPr>
              <a:t>   Sich etwas zuliebe tun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Corbel" panose="020B0503020204020204" pitchFamily="34" charset="0"/>
              </a:rPr>
              <a:t>   Konflikt lösen</a:t>
            </a:r>
            <a:endParaRPr lang="de-CH" altLang="de-DE">
              <a:latin typeface="Corbel" panose="020B0503020204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F948A3E4-0AE5-A4CC-D827-596149C5819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fld id="{67BA9DC7-7009-F947-8FA5-2A08CCE093EC}" type="slidenum">
              <a:rPr lang="de-DE" altLang="de-DE" sz="1200">
                <a:ea typeface="ＭＳ Ｐゴシック" panose="020B0600070205080204" pitchFamily="34" charset="-128"/>
              </a:rPr>
              <a:pPr eaLnBrk="1" hangingPunct="1"/>
              <a:t>12</a:t>
            </a:fld>
            <a:endParaRPr lang="de-DE" altLang="de-DE" sz="1200">
              <a:ea typeface="ＭＳ Ｐゴシック" panose="020B0600070205080204" pitchFamily="34" charset="-128"/>
            </a:endParaRPr>
          </a:p>
        </p:txBody>
      </p:sp>
      <p:sp>
        <p:nvSpPr>
          <p:cNvPr id="12291" name="Titel 1">
            <a:extLst>
              <a:ext uri="{FF2B5EF4-FFF2-40B4-BE49-F238E27FC236}">
                <a16:creationId xmlns:a16="http://schemas.microsoft.com/office/drawing/2014/main" id="{0F5E13FC-8788-5ABC-ABAC-916E1225DAEA}"/>
              </a:ext>
            </a:extLst>
          </p:cNvPr>
          <p:cNvSpPr>
            <a:spLocks/>
          </p:cNvSpPr>
          <p:nvPr/>
        </p:nvSpPr>
        <p:spPr bwMode="auto">
          <a:xfrm>
            <a:off x="990600" y="12192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de-CH" altLang="de-DE" sz="2800" b="1" dirty="0">
                <a:solidFill>
                  <a:srgbClr val="CC0000"/>
                </a:solidFill>
                <a:latin typeface="Corbel" panose="020B0503020204020204" pitchFamily="34" charset="0"/>
              </a:rPr>
              <a:t>Informationen zum Peacemaker-Projekt</a:t>
            </a:r>
          </a:p>
        </p:txBody>
      </p:sp>
      <p:sp>
        <p:nvSpPr>
          <p:cNvPr id="12292" name="Inhaltsplatzhalter 2">
            <a:extLst>
              <a:ext uri="{FF2B5EF4-FFF2-40B4-BE49-F238E27FC236}">
                <a16:creationId xmlns:a16="http://schemas.microsoft.com/office/drawing/2014/main" id="{5F2DD347-BFDB-D0FD-6707-C760B93CC085}"/>
              </a:ext>
            </a:extLst>
          </p:cNvPr>
          <p:cNvSpPr>
            <a:spLocks/>
          </p:cNvSpPr>
          <p:nvPr/>
        </p:nvSpPr>
        <p:spPr bwMode="auto">
          <a:xfrm>
            <a:off x="914400" y="5818188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de-DE" altLang="de-DE">
              <a:ea typeface="ＭＳ Ｐゴシック" panose="020B0600070205080204" pitchFamily="34" charset="-128"/>
            </a:endParaRPr>
          </a:p>
        </p:txBody>
      </p:sp>
      <p:sp>
        <p:nvSpPr>
          <p:cNvPr id="12293" name="Textfeld 8">
            <a:extLst>
              <a:ext uri="{FF2B5EF4-FFF2-40B4-BE49-F238E27FC236}">
                <a16:creationId xmlns:a16="http://schemas.microsoft.com/office/drawing/2014/main" id="{79FB0044-C6C4-E983-8C0D-B40F492EB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438400"/>
            <a:ext cx="78486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de-CH" dirty="0" err="1">
                <a:latin typeface="Corbel" panose="020B0503020204020204" pitchFamily="34" charset="0"/>
              </a:rPr>
              <a:t>Peacemakers</a:t>
            </a:r>
            <a:r>
              <a:rPr lang="de-CH" dirty="0">
                <a:latin typeface="Corbel" panose="020B0503020204020204" pitchFamily="34" charset="0"/>
              </a:rPr>
              <a:t> sind </a:t>
            </a:r>
            <a:r>
              <a:rPr lang="de-CH" dirty="0" err="1">
                <a:latin typeface="Corbel" panose="020B0503020204020204" pitchFamily="34" charset="0"/>
              </a:rPr>
              <a:t>Schüler:innen</a:t>
            </a:r>
            <a:r>
              <a:rPr lang="de-CH" dirty="0">
                <a:latin typeface="Corbel" panose="020B0503020204020204" pitchFamily="34" charset="0"/>
              </a:rPr>
              <a:t>, die bei Konflikten auf dem Pausenplatz konstruktiv mitwirken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dirty="0">
                <a:latin typeface="Corbel" panose="020B0503020204020204" pitchFamily="34" charset="0"/>
              </a:rPr>
              <a:t>Gruppe von interessierten </a:t>
            </a:r>
            <a:r>
              <a:rPr lang="de-CH" dirty="0" err="1">
                <a:latin typeface="Corbel" panose="020B0503020204020204" pitchFamily="34" charset="0"/>
              </a:rPr>
              <a:t>Schüler:innen</a:t>
            </a:r>
            <a:r>
              <a:rPr lang="de-CH" dirty="0">
                <a:latin typeface="Corbel" panose="020B0503020204020204" pitchFamily="34" charset="0"/>
              </a:rPr>
              <a:t> als </a:t>
            </a:r>
            <a:r>
              <a:rPr lang="de-CH" dirty="0" err="1">
                <a:latin typeface="Corbel" panose="020B0503020204020204" pitchFamily="34" charset="0"/>
              </a:rPr>
              <a:t>Friedensstifter:innen</a:t>
            </a:r>
            <a:r>
              <a:rPr lang="de-CH" dirty="0">
                <a:latin typeface="Corbel" panose="020B0503020204020204" pitchFamily="34" charset="0"/>
              </a:rPr>
              <a:t> fördern, ohne sie zu überfordern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dirty="0">
                <a:latin typeface="Corbel" panose="020B0503020204020204" pitchFamily="34" charset="0"/>
              </a:rPr>
              <a:t>Entwicklung von gewaltfreien und unparteiischen Konfliktlösungsfertigkeiten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CH" dirty="0">
                <a:latin typeface="Corbel" panose="020B0503020204020204" pitchFamily="34" charset="0"/>
              </a:rPr>
              <a:t>Ganze Schule setzt sich mit dem Themen Gewalt und Frieden auseinander</a:t>
            </a:r>
          </a:p>
          <a:p>
            <a:endParaRPr lang="de-C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63231FBA-FE52-FFF7-B7C8-5C7D9574183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fld id="{739CCD74-A58A-CA47-874B-0EF0DE1DB5AD}" type="slidenum">
              <a:rPr lang="de-DE" altLang="de-DE" sz="1200">
                <a:ea typeface="ＭＳ Ｐゴシック" panose="020B0600070205080204" pitchFamily="34" charset="-128"/>
              </a:rPr>
              <a:pPr eaLnBrk="1" hangingPunct="1"/>
              <a:t>13</a:t>
            </a:fld>
            <a:endParaRPr lang="de-DE" altLang="de-DE" sz="1200">
              <a:ea typeface="ＭＳ Ｐゴシック" panose="020B0600070205080204" pitchFamily="34" charset="-128"/>
            </a:endParaRPr>
          </a:p>
        </p:txBody>
      </p:sp>
      <p:sp>
        <p:nvSpPr>
          <p:cNvPr id="14339" name="Titel 1">
            <a:extLst>
              <a:ext uri="{FF2B5EF4-FFF2-40B4-BE49-F238E27FC236}">
                <a16:creationId xmlns:a16="http://schemas.microsoft.com/office/drawing/2014/main" id="{77D294AB-7A56-605B-DB5B-1D882DC86453}"/>
              </a:ext>
            </a:extLst>
          </p:cNvPr>
          <p:cNvSpPr>
            <a:spLocks/>
          </p:cNvSpPr>
          <p:nvPr/>
        </p:nvSpPr>
        <p:spPr bwMode="auto">
          <a:xfrm>
            <a:off x="990600" y="12192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de-CH" altLang="de-DE" sz="2800" b="1" dirty="0">
                <a:solidFill>
                  <a:srgbClr val="CC0000"/>
                </a:solidFill>
                <a:latin typeface="Corbel" panose="020B0503020204020204" pitchFamily="34" charset="0"/>
              </a:rPr>
              <a:t>5-Schritte-Modell</a:t>
            </a:r>
          </a:p>
        </p:txBody>
      </p:sp>
      <p:sp>
        <p:nvSpPr>
          <p:cNvPr id="14340" name="Inhaltsplatzhalter 2">
            <a:extLst>
              <a:ext uri="{FF2B5EF4-FFF2-40B4-BE49-F238E27FC236}">
                <a16:creationId xmlns:a16="http://schemas.microsoft.com/office/drawing/2014/main" id="{77B74BFD-CAD6-F110-5F2A-2E55F3D8B1CF}"/>
              </a:ext>
            </a:extLst>
          </p:cNvPr>
          <p:cNvSpPr>
            <a:spLocks/>
          </p:cNvSpPr>
          <p:nvPr/>
        </p:nvSpPr>
        <p:spPr bwMode="auto">
          <a:xfrm>
            <a:off x="914400" y="1905000"/>
            <a:ext cx="8001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de-CH" dirty="0">
              <a:latin typeface="Corbel" panose="020B0503020204020204" pitchFamily="34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922D2718-0935-E10C-F313-F7FF5D318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4670" y="1971539"/>
            <a:ext cx="18669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>
            <a:extLst>
              <a:ext uri="{FF2B5EF4-FFF2-40B4-BE49-F238E27FC236}">
                <a16:creationId xmlns:a16="http://schemas.microsoft.com/office/drawing/2014/main" id="{D6284FDB-7B5F-02DF-CC47-8BB421EF4E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47388" y="1914376"/>
            <a:ext cx="1930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3FBCF0B1-A892-6392-4E20-E03A65FF67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68396" y="1985814"/>
            <a:ext cx="19939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5337C019-4AF7-0AB8-C1BD-942ABA88FA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61504" y="4276589"/>
            <a:ext cx="18669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B86FFF65-1022-7F60-C144-F4DF77752E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76148" y="4200392"/>
            <a:ext cx="19304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8CFB9771-29A0-6042-1479-C727B4AE7F0D}"/>
              </a:ext>
            </a:extLst>
          </p:cNvPr>
          <p:cNvSpPr txBox="1"/>
          <p:nvPr/>
        </p:nvSpPr>
        <p:spPr>
          <a:xfrm>
            <a:off x="889868" y="3771764"/>
            <a:ext cx="2223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de-CH" sz="1800" dirty="0">
                <a:latin typeface="Corbel" panose="020B0503020204020204" pitchFamily="34" charset="0"/>
              </a:rPr>
              <a:t>1. Schritt: Was ist los?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1A1B811-0BE9-A41E-9EB5-69CE382925B0}"/>
              </a:ext>
            </a:extLst>
          </p:cNvPr>
          <p:cNvSpPr txBox="1"/>
          <p:nvPr/>
        </p:nvSpPr>
        <p:spPr>
          <a:xfrm>
            <a:off x="3604512" y="3771764"/>
            <a:ext cx="2127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de-CH" sz="1600" dirty="0">
                <a:latin typeface="Corbel" panose="020B0503020204020204" pitchFamily="34" charset="0"/>
              </a:rPr>
              <a:t>2. Schritt: Wiederholen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8EA541F-64E2-BFDB-2C24-939D48F1F0BE}"/>
              </a:ext>
            </a:extLst>
          </p:cNvPr>
          <p:cNvSpPr txBox="1"/>
          <p:nvPr/>
        </p:nvSpPr>
        <p:spPr>
          <a:xfrm>
            <a:off x="6088185" y="3771764"/>
            <a:ext cx="26260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de-CH" sz="1600" dirty="0">
                <a:latin typeface="Corbel" panose="020B0503020204020204" pitchFamily="34" charset="0"/>
              </a:rPr>
              <a:t>3. Schritt: Wie fühlst du dich?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82F4838-0DC8-B0D2-4024-790CDCD0C4ED}"/>
              </a:ext>
            </a:extLst>
          </p:cNvPr>
          <p:cNvSpPr txBox="1"/>
          <p:nvPr/>
        </p:nvSpPr>
        <p:spPr>
          <a:xfrm>
            <a:off x="1985249" y="6057780"/>
            <a:ext cx="25873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/>
            <a:r>
              <a:rPr lang="de-CH" sz="1600" dirty="0">
                <a:latin typeface="Corbel" panose="020B0503020204020204" pitchFamily="34" charset="0"/>
              </a:rPr>
              <a:t>4. Schritt: </a:t>
            </a:r>
            <a:r>
              <a:rPr lang="de-CH" sz="1600" dirty="0" err="1">
                <a:latin typeface="Corbel" panose="020B0503020204020204" pitchFamily="34" charset="0"/>
              </a:rPr>
              <a:t>Lösungvorschläge</a:t>
            </a:r>
            <a:endParaRPr lang="de-CH" sz="1600" dirty="0">
              <a:latin typeface="Corbel" panose="020B0503020204020204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D924DFF6-4CA7-094F-681B-D4BC943444CE}"/>
              </a:ext>
            </a:extLst>
          </p:cNvPr>
          <p:cNvSpPr txBox="1"/>
          <p:nvPr/>
        </p:nvSpPr>
        <p:spPr>
          <a:xfrm>
            <a:off x="5130029" y="6057780"/>
            <a:ext cx="2065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/>
            <a:r>
              <a:rPr lang="de-CH" sz="1600" dirty="0">
                <a:latin typeface="Corbel" panose="020B0503020204020204" pitchFamily="34" charset="0"/>
              </a:rPr>
              <a:t>5. Schritt: Abmachung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F948A3E4-0AE5-A4CC-D827-596149C5819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fld id="{67BA9DC7-7009-F947-8FA5-2A08CCE093EC}" type="slidenum">
              <a:rPr lang="de-DE" altLang="de-DE" sz="1200">
                <a:ea typeface="ＭＳ Ｐゴシック" panose="020B0600070205080204" pitchFamily="34" charset="-128"/>
              </a:rPr>
              <a:pPr eaLnBrk="1" hangingPunct="1"/>
              <a:t>14</a:t>
            </a:fld>
            <a:endParaRPr lang="de-DE" altLang="de-DE" sz="1200">
              <a:ea typeface="ＭＳ Ｐゴシック" panose="020B0600070205080204" pitchFamily="34" charset="-128"/>
            </a:endParaRPr>
          </a:p>
        </p:txBody>
      </p:sp>
      <p:sp>
        <p:nvSpPr>
          <p:cNvPr id="12291" name="Titel 1">
            <a:extLst>
              <a:ext uri="{FF2B5EF4-FFF2-40B4-BE49-F238E27FC236}">
                <a16:creationId xmlns:a16="http://schemas.microsoft.com/office/drawing/2014/main" id="{0F5E13FC-8788-5ABC-ABAC-916E1225DAEA}"/>
              </a:ext>
            </a:extLst>
          </p:cNvPr>
          <p:cNvSpPr>
            <a:spLocks/>
          </p:cNvSpPr>
          <p:nvPr/>
        </p:nvSpPr>
        <p:spPr bwMode="auto">
          <a:xfrm>
            <a:off x="990600" y="12192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de-CH" altLang="de-DE" sz="2800" b="1" dirty="0">
                <a:solidFill>
                  <a:srgbClr val="CC0000"/>
                </a:solidFill>
                <a:latin typeface="Corbel" panose="020B0503020204020204" pitchFamily="34" charset="0"/>
              </a:rPr>
              <a:t>Informationen zu den Projekttagen</a:t>
            </a:r>
          </a:p>
        </p:txBody>
      </p:sp>
      <p:sp>
        <p:nvSpPr>
          <p:cNvPr id="12292" name="Inhaltsplatzhalter 2">
            <a:extLst>
              <a:ext uri="{FF2B5EF4-FFF2-40B4-BE49-F238E27FC236}">
                <a16:creationId xmlns:a16="http://schemas.microsoft.com/office/drawing/2014/main" id="{5F2DD347-BFDB-D0FD-6707-C760B93CC085}"/>
              </a:ext>
            </a:extLst>
          </p:cNvPr>
          <p:cNvSpPr>
            <a:spLocks/>
          </p:cNvSpPr>
          <p:nvPr/>
        </p:nvSpPr>
        <p:spPr bwMode="auto">
          <a:xfrm>
            <a:off x="914400" y="5818188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de-DE" altLang="de-DE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8096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">
            <a:extLst>
              <a:ext uri="{FF2B5EF4-FFF2-40B4-BE49-F238E27FC236}">
                <a16:creationId xmlns:a16="http://schemas.microsoft.com/office/drawing/2014/main" id="{E41E79FF-A72E-1A71-4D38-9714C613C73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fld id="{E8FBF412-97CF-684E-8A58-757C60D54E3F}" type="slidenum">
              <a:rPr lang="de-DE" altLang="de-DE" sz="1200">
                <a:ea typeface="ＭＳ Ｐゴシック" panose="020B0600070205080204" pitchFamily="34" charset="-128"/>
              </a:rPr>
              <a:pPr eaLnBrk="1" hangingPunct="1"/>
              <a:t>2</a:t>
            </a:fld>
            <a:endParaRPr lang="de-DE" altLang="de-DE" sz="1200">
              <a:ea typeface="ＭＳ Ｐゴシック" panose="020B0600070205080204" pitchFamily="34" charset="-128"/>
            </a:endParaRPr>
          </a:p>
        </p:txBody>
      </p:sp>
      <p:sp>
        <p:nvSpPr>
          <p:cNvPr id="5124" name="Titel 1">
            <a:extLst>
              <a:ext uri="{FF2B5EF4-FFF2-40B4-BE49-F238E27FC236}">
                <a16:creationId xmlns:a16="http://schemas.microsoft.com/office/drawing/2014/main" id="{788AA37F-D514-50EE-1F2C-DFC2C29992FC}"/>
              </a:ext>
            </a:extLst>
          </p:cNvPr>
          <p:cNvSpPr>
            <a:spLocks/>
          </p:cNvSpPr>
          <p:nvPr/>
        </p:nvSpPr>
        <p:spPr bwMode="auto">
          <a:xfrm>
            <a:off x="914400" y="1219200"/>
            <a:ext cx="2936875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de-CH" altLang="de-DE" sz="3200" b="1" dirty="0">
                <a:solidFill>
                  <a:srgbClr val="990000"/>
                </a:solidFill>
                <a:latin typeface="Corbel" panose="020B0503020204020204" pitchFamily="34" charset="0"/>
              </a:rPr>
              <a:t> </a:t>
            </a:r>
            <a:r>
              <a:rPr lang="de-CH" altLang="de-DE" sz="2800" b="1" dirty="0">
                <a:solidFill>
                  <a:srgbClr val="CC0000"/>
                </a:solidFill>
                <a:latin typeface="Corbel" panose="020B0503020204020204" pitchFamily="34" charset="0"/>
              </a:rPr>
              <a:t>Ablauf</a:t>
            </a: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CAAC98C5-36AD-1F14-5839-DB3C3E67B2F0}"/>
              </a:ext>
            </a:extLst>
          </p:cNvPr>
          <p:cNvSpPr>
            <a:spLocks/>
          </p:cNvSpPr>
          <p:nvPr/>
        </p:nvSpPr>
        <p:spPr bwMode="auto">
          <a:xfrm>
            <a:off x="900113" y="1773238"/>
            <a:ext cx="7329487" cy="386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buFontTx/>
              <a:buChar char="•"/>
            </a:pPr>
            <a:r>
              <a:rPr lang="de-CH" altLang="de-DE" dirty="0">
                <a:latin typeface="Corbel" panose="020B0503020204020204" pitchFamily="34" charset="0"/>
                <a:ea typeface="ＭＳ Ｐゴシック" panose="020B0600070205080204" pitchFamily="34" charset="-128"/>
              </a:rPr>
              <a:t>Begrüssung durch Marlon </a:t>
            </a:r>
            <a:r>
              <a:rPr lang="de-CH" altLang="de-DE" dirty="0" err="1">
                <a:latin typeface="Corbel" panose="020B0503020204020204" pitchFamily="34" charset="0"/>
                <a:ea typeface="ＭＳ Ｐゴシック" panose="020B0600070205080204" pitchFamily="34" charset="-128"/>
              </a:rPr>
              <a:t>Mostosi</a:t>
            </a:r>
            <a:r>
              <a:rPr lang="de-CH" altLang="de-DE" dirty="0">
                <a:latin typeface="Corbel" panose="020B0503020204020204" pitchFamily="34" charset="0"/>
                <a:ea typeface="ＭＳ Ｐゴシック" panose="020B0600070205080204" pitchFamily="34" charset="-128"/>
              </a:rPr>
              <a:t>, Vertretung der Schulleitung</a:t>
            </a:r>
            <a:br>
              <a:rPr lang="de-CH" altLang="de-DE" dirty="0">
                <a:latin typeface="Corbel" panose="020B0503020204020204" pitchFamily="34" charset="0"/>
                <a:ea typeface="ＭＳ Ｐゴシック" panose="020B0600070205080204" pitchFamily="34" charset="-128"/>
              </a:rPr>
            </a:br>
            <a:endParaRPr lang="de-CH" altLang="de-DE" dirty="0">
              <a:latin typeface="Corbel" panose="020B0503020204020204" pitchFamily="34" charset="0"/>
              <a:ea typeface="ＭＳ Ｐゴシック" panose="020B0600070205080204" pitchFamily="34" charset="-128"/>
            </a:endParaRPr>
          </a:p>
          <a:p>
            <a:pPr>
              <a:buFontTx/>
              <a:buChar char="•"/>
            </a:pPr>
            <a:r>
              <a:rPr lang="de-CH" altLang="de-DE" dirty="0">
                <a:latin typeface="Corbel" panose="020B0503020204020204" pitchFamily="34" charset="0"/>
                <a:ea typeface="ＭＳ Ｐゴシック" panose="020B0600070205080204" pitchFamily="34" charset="-128"/>
              </a:rPr>
              <a:t>Interaktiver Input zum Peacemaker-Projekt </a:t>
            </a:r>
            <a:br>
              <a:rPr lang="de-CH" altLang="de-DE" dirty="0">
                <a:latin typeface="Corbel" panose="020B0503020204020204" pitchFamily="34" charset="0"/>
                <a:ea typeface="ＭＳ Ｐゴシック" panose="020B0600070205080204" pitchFamily="34" charset="-128"/>
              </a:rPr>
            </a:br>
            <a:r>
              <a:rPr lang="de-CH" altLang="de-DE" dirty="0">
                <a:latin typeface="Corbel" panose="020B0503020204020204" pitchFamily="34" charset="0"/>
                <a:ea typeface="ＭＳ Ｐゴシック" panose="020B0600070205080204" pitchFamily="34" charset="-128"/>
              </a:rPr>
              <a:t>und zur Gewaltprävention, NCBI</a:t>
            </a:r>
          </a:p>
          <a:p>
            <a:pPr>
              <a:buFontTx/>
              <a:buChar char="•"/>
            </a:pPr>
            <a:endParaRPr lang="de-CH" altLang="de-DE" dirty="0">
              <a:latin typeface="Corbel" panose="020B0503020204020204" pitchFamily="34" charset="0"/>
              <a:ea typeface="ＭＳ Ｐゴシック" panose="020B0600070205080204" pitchFamily="34" charset="-128"/>
            </a:endParaRPr>
          </a:p>
          <a:p>
            <a:pPr>
              <a:buFontTx/>
              <a:buChar char="•"/>
            </a:pPr>
            <a:r>
              <a:rPr lang="de-CH" altLang="de-DE" dirty="0">
                <a:latin typeface="Corbel" panose="020B0503020204020204" pitchFamily="34" charset="0"/>
                <a:ea typeface="ＭＳ Ｐゴシック" panose="020B0600070205080204" pitchFamily="34" charset="-128"/>
              </a:rPr>
              <a:t>Informationen zu den Projekttagen, Dokumentationsgruppe und SSA</a:t>
            </a:r>
          </a:p>
          <a:p>
            <a:pPr>
              <a:buFontTx/>
              <a:buChar char="•"/>
            </a:pPr>
            <a:endParaRPr lang="de-CH" altLang="de-DE" dirty="0">
              <a:latin typeface="Corbel" panose="020B0503020204020204" pitchFamily="34" charset="0"/>
              <a:ea typeface="ＭＳ Ｐゴシック" panose="020B0600070205080204" pitchFamily="34" charset="-128"/>
            </a:endParaRPr>
          </a:p>
          <a:p>
            <a:pPr>
              <a:buFontTx/>
              <a:buChar char="•"/>
            </a:pPr>
            <a:r>
              <a:rPr lang="de-CH" altLang="de-DE" dirty="0">
                <a:latin typeface="Corbel" panose="020B0503020204020204" pitchFamily="34" charset="0"/>
                <a:ea typeface="ＭＳ Ｐゴシック" panose="020B0600070205080204" pitchFamily="34" charset="-128"/>
              </a:rPr>
              <a:t>Abschluss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1DAC44-8BEA-D148-42E0-35D5CD2D227A}"/>
              </a:ext>
            </a:extLst>
          </p:cNvPr>
          <p:cNvSpPr>
            <a:spLocks/>
          </p:cNvSpPr>
          <p:nvPr/>
        </p:nvSpPr>
        <p:spPr bwMode="auto">
          <a:xfrm>
            <a:off x="914400" y="4343400"/>
            <a:ext cx="8001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buFontTx/>
              <a:buChar char="•"/>
            </a:pPr>
            <a:endParaRPr lang="de-DE" altLang="de-DE">
              <a:latin typeface="Corbel" panose="020B0503020204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">
            <a:extLst>
              <a:ext uri="{FF2B5EF4-FFF2-40B4-BE49-F238E27FC236}">
                <a16:creationId xmlns:a16="http://schemas.microsoft.com/office/drawing/2014/main" id="{E41E79FF-A72E-1A71-4D38-9714C613C73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fld id="{E8FBF412-97CF-684E-8A58-757C60D54E3F}" type="slidenum">
              <a:rPr lang="de-DE" altLang="de-DE" sz="1200">
                <a:ea typeface="ＭＳ Ｐゴシック" panose="020B0600070205080204" pitchFamily="34" charset="-128"/>
              </a:rPr>
              <a:pPr eaLnBrk="1" hangingPunct="1"/>
              <a:t>3</a:t>
            </a:fld>
            <a:endParaRPr lang="de-DE" altLang="de-DE" sz="1200">
              <a:ea typeface="ＭＳ Ｐゴシック" panose="020B0600070205080204" pitchFamily="34" charset="-128"/>
            </a:endParaRPr>
          </a:p>
        </p:txBody>
      </p:sp>
      <p:sp>
        <p:nvSpPr>
          <p:cNvPr id="5124" name="Titel 1">
            <a:extLst>
              <a:ext uri="{FF2B5EF4-FFF2-40B4-BE49-F238E27FC236}">
                <a16:creationId xmlns:a16="http://schemas.microsoft.com/office/drawing/2014/main" id="{788AA37F-D514-50EE-1F2C-DFC2C29992FC}"/>
              </a:ext>
            </a:extLst>
          </p:cNvPr>
          <p:cNvSpPr>
            <a:spLocks/>
          </p:cNvSpPr>
          <p:nvPr/>
        </p:nvSpPr>
        <p:spPr bwMode="auto">
          <a:xfrm>
            <a:off x="914400" y="1219200"/>
            <a:ext cx="6609928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de-CH" altLang="de-DE" sz="3200" b="1" dirty="0">
                <a:solidFill>
                  <a:srgbClr val="990000"/>
                </a:solidFill>
                <a:latin typeface="Corbel" panose="020B0503020204020204" pitchFamily="34" charset="0"/>
              </a:rPr>
              <a:t> </a:t>
            </a:r>
            <a:r>
              <a:rPr lang="de-CH" altLang="de-DE" sz="2800" b="1" dirty="0">
                <a:solidFill>
                  <a:srgbClr val="990000"/>
                </a:solidFill>
                <a:latin typeface="Corbel" panose="020B0503020204020204" pitchFamily="34" charset="0"/>
              </a:rPr>
              <a:t>NCBI – „Brückenbauer-Institut“</a:t>
            </a:r>
            <a:endParaRPr lang="de-CH" altLang="de-DE" sz="2800" b="1" dirty="0">
              <a:solidFill>
                <a:srgbClr val="CC0000"/>
              </a:solidFill>
              <a:latin typeface="Corbel" panose="020B0503020204020204" pitchFamily="34" charset="0"/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CAAC98C5-36AD-1F14-5839-DB3C3E67B2F0}"/>
              </a:ext>
            </a:extLst>
          </p:cNvPr>
          <p:cNvSpPr>
            <a:spLocks/>
          </p:cNvSpPr>
          <p:nvPr/>
        </p:nvSpPr>
        <p:spPr bwMode="auto">
          <a:xfrm>
            <a:off x="900113" y="1773238"/>
            <a:ext cx="5112047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CH" altLang="de-DE" dirty="0">
                <a:latin typeface="Corbel" panose="020B0503020204020204" pitchFamily="34" charset="0"/>
              </a:rPr>
              <a:t>Gründung Schweiz: 1995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de-CH" altLang="de-DE" sz="800" dirty="0">
              <a:latin typeface="Corbel" panose="020B0503020204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CH" altLang="de-DE" dirty="0">
                <a:latin typeface="Corbel" panose="020B0503020204020204" pitchFamily="34" charset="0"/>
              </a:rPr>
              <a:t>Kurse, Weiterbildungen und Beratungen zu den Themen „Konstruktive Konfliktlösung“ und „Vorurteile abbauen“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de-CH" altLang="de-DE" sz="800" dirty="0">
              <a:latin typeface="Corbel" panose="020B0503020204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CH" altLang="de-DE" dirty="0">
                <a:solidFill>
                  <a:srgbClr val="000000"/>
                </a:solidFill>
                <a:latin typeface="Corbel" panose="020B0503020204020204" pitchFamily="34" charset="0"/>
              </a:rPr>
              <a:t>Programme: Keine Daheimnisse!, Peacemaker, Unsere Stimmen u.a.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de-CH" altLang="de-DE" sz="800" dirty="0">
              <a:latin typeface="Corbel" panose="020B0503020204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CH" altLang="de-DE" dirty="0">
                <a:latin typeface="Corbel" panose="020B0503020204020204" pitchFamily="34" charset="0"/>
              </a:rPr>
              <a:t>Rund 400 Kurse jährlich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de-CH" altLang="de-DE" sz="800" dirty="0">
              <a:latin typeface="Corbel" panose="020B0503020204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CH" altLang="de-DE" dirty="0">
                <a:latin typeface="Corbel" panose="020B0503020204020204" pitchFamily="34" charset="0"/>
              </a:rPr>
              <a:t>Einsätze in Institutionen mit unterschiedlichen Zielgruppen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de-CH" altLang="de-DE" sz="800" dirty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CH" altLang="de-DE" dirty="0">
                <a:solidFill>
                  <a:srgbClr val="000000"/>
                </a:solidFill>
                <a:latin typeface="Corbel" panose="020B0503020204020204" pitchFamily="34" charset="0"/>
              </a:rPr>
              <a:t>Leitung: Andi Geu, </a:t>
            </a:r>
            <a:r>
              <a:rPr lang="de-CH" altLang="de-DE" dirty="0" err="1">
                <a:solidFill>
                  <a:srgbClr val="000000"/>
                </a:solidFill>
                <a:latin typeface="Corbel" panose="020B0503020204020204" pitchFamily="34" charset="0"/>
              </a:rPr>
              <a:t>Madleina</a:t>
            </a:r>
            <a:r>
              <a:rPr lang="de-CH" altLang="de-DE" dirty="0">
                <a:solidFill>
                  <a:srgbClr val="000000"/>
                </a:solidFill>
                <a:latin typeface="Corbel" panose="020B0503020204020204" pitchFamily="34" charset="0"/>
              </a:rPr>
              <a:t> Brunner Thiam</a:t>
            </a:r>
            <a:endParaRPr lang="de-CH" altLang="de-DE" dirty="0">
              <a:latin typeface="Corbel" panose="020B0503020204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1DAC44-8BEA-D148-42E0-35D5CD2D227A}"/>
              </a:ext>
            </a:extLst>
          </p:cNvPr>
          <p:cNvSpPr>
            <a:spLocks/>
          </p:cNvSpPr>
          <p:nvPr/>
        </p:nvSpPr>
        <p:spPr bwMode="auto">
          <a:xfrm>
            <a:off x="914400" y="4343400"/>
            <a:ext cx="8001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buFontTx/>
              <a:buChar char="•"/>
            </a:pPr>
            <a:endParaRPr lang="de-DE" altLang="de-DE">
              <a:latin typeface="Corbel" panose="020B0503020204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4" name="Picture 6" descr="C:\Users\carolin.waelz\Desktop\Bild1.png">
            <a:extLst>
              <a:ext uri="{FF2B5EF4-FFF2-40B4-BE49-F238E27FC236}">
                <a16:creationId xmlns:a16="http://schemas.microsoft.com/office/drawing/2014/main" id="{094246D6-E6F0-72FC-DD17-DF251EE873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113" y="1920875"/>
            <a:ext cx="3036887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128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 descr="C:\Users\ncbi\AppData\Local\Temp\282518_original_R_K_by_oschikoki moschikoki_pixelio.de.jpg">
            <a:extLst>
              <a:ext uri="{FF2B5EF4-FFF2-40B4-BE49-F238E27FC236}">
                <a16:creationId xmlns:a16="http://schemas.microsoft.com/office/drawing/2014/main" id="{597276D2-FDDE-38A9-7340-3C92D4A2B7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268413"/>
            <a:ext cx="338455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7">
            <a:extLst>
              <a:ext uri="{FF2B5EF4-FFF2-40B4-BE49-F238E27FC236}">
                <a16:creationId xmlns:a16="http://schemas.microsoft.com/office/drawing/2014/main" id="{E41E79FF-A72E-1A71-4D38-9714C613C73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fld id="{E8FBF412-97CF-684E-8A58-757C60D54E3F}" type="slidenum">
              <a:rPr lang="de-DE" altLang="de-DE" sz="1200">
                <a:ea typeface="ＭＳ Ｐゴシック" panose="020B0600070205080204" pitchFamily="34" charset="-128"/>
              </a:rPr>
              <a:pPr eaLnBrk="1" hangingPunct="1"/>
              <a:t>4</a:t>
            </a:fld>
            <a:endParaRPr lang="de-DE" altLang="de-DE" sz="1200">
              <a:ea typeface="ＭＳ Ｐゴシック" panose="020B0600070205080204" pitchFamily="34" charset="-128"/>
            </a:endParaRPr>
          </a:p>
        </p:txBody>
      </p:sp>
      <p:sp>
        <p:nvSpPr>
          <p:cNvPr id="5124" name="Titel 1">
            <a:extLst>
              <a:ext uri="{FF2B5EF4-FFF2-40B4-BE49-F238E27FC236}">
                <a16:creationId xmlns:a16="http://schemas.microsoft.com/office/drawing/2014/main" id="{788AA37F-D514-50EE-1F2C-DFC2C29992FC}"/>
              </a:ext>
            </a:extLst>
          </p:cNvPr>
          <p:cNvSpPr>
            <a:spLocks/>
          </p:cNvSpPr>
          <p:nvPr/>
        </p:nvSpPr>
        <p:spPr bwMode="auto">
          <a:xfrm>
            <a:off x="914400" y="1219200"/>
            <a:ext cx="2936875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de-CH" altLang="de-DE" sz="3200" b="1">
                <a:solidFill>
                  <a:srgbClr val="990000"/>
                </a:solidFill>
                <a:latin typeface="Corbel" panose="020B0503020204020204" pitchFamily="34" charset="0"/>
              </a:rPr>
              <a:t> </a:t>
            </a:r>
            <a:r>
              <a:rPr lang="de-CH" altLang="de-DE" sz="2800" b="1">
                <a:solidFill>
                  <a:srgbClr val="CC0000"/>
                </a:solidFill>
                <a:latin typeface="Corbel" panose="020B0503020204020204" pitchFamily="34" charset="0"/>
              </a:rPr>
              <a:t>Ziele</a:t>
            </a: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CAAC98C5-36AD-1F14-5839-DB3C3E67B2F0}"/>
              </a:ext>
            </a:extLst>
          </p:cNvPr>
          <p:cNvSpPr>
            <a:spLocks/>
          </p:cNvSpPr>
          <p:nvPr/>
        </p:nvSpPr>
        <p:spPr bwMode="auto">
          <a:xfrm>
            <a:off x="900113" y="1773238"/>
            <a:ext cx="4103687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buFontTx/>
              <a:buChar char="•"/>
            </a:pPr>
            <a:r>
              <a:rPr lang="de-CH" altLang="de-DE" dirty="0">
                <a:latin typeface="Corbel" panose="020B0503020204020204" pitchFamily="34" charset="0"/>
                <a:ea typeface="ＭＳ Ｐゴシック" panose="020B0600070205080204" pitchFamily="34" charset="-128"/>
              </a:rPr>
              <a:t>Konflikte konstruktiv schlichten</a:t>
            </a:r>
          </a:p>
          <a:p>
            <a:pPr>
              <a:buFontTx/>
              <a:buChar char="•"/>
            </a:pPr>
            <a:r>
              <a:rPr lang="de-CH" altLang="de-DE" dirty="0">
                <a:latin typeface="Corbel" panose="020B0503020204020204" pitchFamily="34" charset="0"/>
                <a:ea typeface="ＭＳ Ｐゴシック" panose="020B0600070205080204" pitchFamily="34" charset="-128"/>
              </a:rPr>
              <a:t>Informationen zum Peacemaker-Projekt</a:t>
            </a:r>
          </a:p>
          <a:p>
            <a:pPr>
              <a:buFontTx/>
              <a:buChar char="•"/>
            </a:pPr>
            <a:r>
              <a:rPr lang="de-CH" altLang="de-DE" dirty="0">
                <a:latin typeface="Corbel" panose="020B0503020204020204" pitchFamily="34" charset="0"/>
                <a:ea typeface="ＭＳ Ｐゴシック" panose="020B0600070205080204" pitchFamily="34" charset="-128"/>
              </a:rPr>
              <a:t>Überblick über die Themen der Projekttage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1DAC44-8BEA-D148-42E0-35D5CD2D227A}"/>
              </a:ext>
            </a:extLst>
          </p:cNvPr>
          <p:cNvSpPr>
            <a:spLocks/>
          </p:cNvSpPr>
          <p:nvPr/>
        </p:nvSpPr>
        <p:spPr bwMode="auto">
          <a:xfrm>
            <a:off x="914400" y="4343400"/>
            <a:ext cx="8001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buFontTx/>
              <a:buChar char="•"/>
            </a:pPr>
            <a:endParaRPr lang="de-DE" altLang="de-DE">
              <a:latin typeface="Corbel" panose="020B0503020204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8685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7">
            <a:extLst>
              <a:ext uri="{FF2B5EF4-FFF2-40B4-BE49-F238E27FC236}">
                <a16:creationId xmlns:a16="http://schemas.microsoft.com/office/drawing/2014/main" id="{EDB1C456-F1E2-1662-1338-AF24B9F718A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fld id="{4C0AB6F5-AD32-EB48-8708-E7DD7CF9B459}" type="slidenum">
              <a:rPr lang="de-DE" altLang="de-DE" sz="1200">
                <a:ea typeface="ＭＳ Ｐゴシック" panose="020B0600070205080204" pitchFamily="34" charset="-128"/>
              </a:rPr>
              <a:pPr eaLnBrk="1" hangingPunct="1"/>
              <a:t>5</a:t>
            </a:fld>
            <a:endParaRPr lang="de-DE" altLang="de-DE" sz="1200">
              <a:ea typeface="ＭＳ Ｐゴシック" panose="020B0600070205080204" pitchFamily="34" charset="-128"/>
            </a:endParaRPr>
          </a:p>
        </p:txBody>
      </p:sp>
      <p:sp>
        <p:nvSpPr>
          <p:cNvPr id="6148" name="Titel 1">
            <a:extLst>
              <a:ext uri="{FF2B5EF4-FFF2-40B4-BE49-F238E27FC236}">
                <a16:creationId xmlns:a16="http://schemas.microsoft.com/office/drawing/2014/main" id="{95C717FF-C431-C931-6300-DD149F1F85A2}"/>
              </a:ext>
            </a:extLst>
          </p:cNvPr>
          <p:cNvSpPr>
            <a:spLocks/>
          </p:cNvSpPr>
          <p:nvPr/>
        </p:nvSpPr>
        <p:spPr bwMode="auto">
          <a:xfrm>
            <a:off x="990600" y="12192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de-CH" altLang="de-DE" sz="2800" b="1" dirty="0">
                <a:solidFill>
                  <a:srgbClr val="990000"/>
                </a:solidFill>
                <a:latin typeface="Corbel" panose="020B0503020204020204" pitchFamily="34" charset="0"/>
              </a:rPr>
              <a:t>Annäherung ans Thema: Auf / Ab</a:t>
            </a:r>
            <a:endParaRPr lang="de-CH" altLang="de-DE" sz="2800" b="1" dirty="0">
              <a:solidFill>
                <a:srgbClr val="CC0000"/>
              </a:solidFill>
              <a:latin typeface="Corbel" panose="020B0503020204020204" pitchFamily="34" charset="0"/>
            </a:endParaRPr>
          </a:p>
        </p:txBody>
      </p:sp>
      <p:sp>
        <p:nvSpPr>
          <p:cNvPr id="6149" name="Inhaltsplatzhalter 2">
            <a:extLst>
              <a:ext uri="{FF2B5EF4-FFF2-40B4-BE49-F238E27FC236}">
                <a16:creationId xmlns:a16="http://schemas.microsoft.com/office/drawing/2014/main" id="{F0BF78B4-1100-AF87-33CC-0939F1556913}"/>
              </a:ext>
            </a:extLst>
          </p:cNvPr>
          <p:cNvSpPr>
            <a:spLocks/>
          </p:cNvSpPr>
          <p:nvPr/>
        </p:nvSpPr>
        <p:spPr bwMode="auto">
          <a:xfrm>
            <a:off x="914400" y="1905000"/>
            <a:ext cx="8229600" cy="253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Aft>
                <a:spcPts val="600"/>
              </a:spcAft>
              <a:buFontTx/>
              <a:buChar char="•"/>
            </a:pPr>
            <a:r>
              <a:rPr lang="de-CH" altLang="de-DE" dirty="0">
                <a:latin typeface="Corbel" panose="020B0503020204020204" pitchFamily="34" charset="0"/>
                <a:ea typeface="ＭＳ Ｐゴシック" panose="020B0600070205080204" pitchFamily="34" charset="-128"/>
              </a:rPr>
              <a:t>Gemeinsamkeiten und Unterschiede?</a:t>
            </a:r>
          </a:p>
          <a:p>
            <a:pPr>
              <a:buFontTx/>
              <a:buChar char="•"/>
            </a:pPr>
            <a:r>
              <a:rPr lang="de-CH" altLang="de-DE" dirty="0">
                <a:latin typeface="Corbel" panose="020B0503020204020204" pitchFamily="34" charset="0"/>
                <a:ea typeface="ＭＳ Ｐゴシック" panose="020B0600070205080204" pitchFamily="34" charset="-128"/>
              </a:rPr>
              <a:t>in kurzer Zeit viel von einander erfahren und sich besser kennenlernen.</a:t>
            </a:r>
            <a:r>
              <a:rPr lang="de-CH" altLang="de-DE" dirty="0">
                <a:latin typeface="Corbel" panose="020B0503020204020204" pitchFamily="34" charset="0"/>
              </a:rPr>
              <a:t> </a:t>
            </a:r>
          </a:p>
        </p:txBody>
      </p:sp>
      <p:pic>
        <p:nvPicPr>
          <p:cNvPr id="2" name="Picture 8" descr="C:\Users\ncbi\AppData\Local\Temp\5241_original_R_K_by_Henning Hraban Ramm_pixelio.de.jpg">
            <a:extLst>
              <a:ext uri="{FF2B5EF4-FFF2-40B4-BE49-F238E27FC236}">
                <a16:creationId xmlns:a16="http://schemas.microsoft.com/office/drawing/2014/main" id="{900498DC-7C58-2156-AAE1-37ABF4A78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" t="2644"/>
          <a:stretch>
            <a:fillRect/>
          </a:stretch>
        </p:blipFill>
        <p:spPr bwMode="auto">
          <a:xfrm>
            <a:off x="1116013" y="3357563"/>
            <a:ext cx="446405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66F4A057-02C0-6990-A9E4-B8202C2ED76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fld id="{7C292702-8506-F445-B0F0-0FF31ABDD786}" type="slidenum">
              <a:rPr lang="de-DE" altLang="de-DE" sz="1200">
                <a:ea typeface="ＭＳ Ｐゴシック" panose="020B0600070205080204" pitchFamily="34" charset="-128"/>
              </a:rPr>
              <a:pPr eaLnBrk="1" hangingPunct="1"/>
              <a:t>6</a:t>
            </a:fld>
            <a:endParaRPr lang="de-DE" altLang="de-DE" sz="1200">
              <a:ea typeface="ＭＳ Ｐゴシック" panose="020B0600070205080204" pitchFamily="34" charset="-128"/>
            </a:endParaRPr>
          </a:p>
        </p:txBody>
      </p:sp>
      <p:sp>
        <p:nvSpPr>
          <p:cNvPr id="7171" name="Titel 1">
            <a:extLst>
              <a:ext uri="{FF2B5EF4-FFF2-40B4-BE49-F238E27FC236}">
                <a16:creationId xmlns:a16="http://schemas.microsoft.com/office/drawing/2014/main" id="{ED332B82-3A92-AC88-C0C2-3DE4424D5391}"/>
              </a:ext>
            </a:extLst>
          </p:cNvPr>
          <p:cNvSpPr>
            <a:spLocks/>
          </p:cNvSpPr>
          <p:nvPr/>
        </p:nvSpPr>
        <p:spPr bwMode="auto">
          <a:xfrm>
            <a:off x="990600" y="12192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de-CH" altLang="de-DE" sz="2800" b="1" dirty="0">
                <a:solidFill>
                  <a:srgbClr val="990000"/>
                </a:solidFill>
                <a:latin typeface="Corbel" panose="020B0503020204020204" pitchFamily="34" charset="0"/>
              </a:rPr>
              <a:t>Zeuge/Zeugin</a:t>
            </a:r>
          </a:p>
        </p:txBody>
      </p:sp>
      <p:sp>
        <p:nvSpPr>
          <p:cNvPr id="7172" name="Inhaltsplatzhalter 2">
            <a:extLst>
              <a:ext uri="{FF2B5EF4-FFF2-40B4-BE49-F238E27FC236}">
                <a16:creationId xmlns:a16="http://schemas.microsoft.com/office/drawing/2014/main" id="{8EAAACFE-D347-DAC6-FA2A-821E8A53B472}"/>
              </a:ext>
            </a:extLst>
          </p:cNvPr>
          <p:cNvSpPr>
            <a:spLocks/>
          </p:cNvSpPr>
          <p:nvPr/>
        </p:nvSpPr>
        <p:spPr bwMode="auto">
          <a:xfrm>
            <a:off x="914400" y="1905000"/>
            <a:ext cx="8229600" cy="253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de-DE" altLang="de-DE" sz="2200">
              <a:ea typeface="ＭＳ Ｐゴシック" panose="020B0600070205080204" pitchFamily="34" charset="-128"/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6904AF81-BD0F-D506-E344-BCBF2EAE21DE}"/>
              </a:ext>
            </a:extLst>
          </p:cNvPr>
          <p:cNvSpPr>
            <a:spLocks/>
          </p:cNvSpPr>
          <p:nvPr/>
        </p:nvSpPr>
        <p:spPr bwMode="auto">
          <a:xfrm>
            <a:off x="914400" y="1981200"/>
            <a:ext cx="4521200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de-CH" altLang="de-DE" dirty="0">
                <a:latin typeface="Corbel" panose="020B0503020204020204" pitchFamily="34" charset="0"/>
                <a:ea typeface="ＭＳ Ｐゴシック" panose="020B0600070205080204" pitchFamily="34" charset="-128"/>
              </a:rPr>
              <a:t>Eigenes Beispiel für Gewalt/Konflikt in der Zeugenrolle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de-CH" altLang="de-DE" dirty="0">
                <a:latin typeface="Corbel" panose="020B0503020204020204" pitchFamily="34" charset="0"/>
                <a:ea typeface="ＭＳ Ｐゴシック" panose="020B0600070205080204" pitchFamily="34" charset="-128"/>
              </a:rPr>
              <a:t>Gleiche Geschichte, gleicher Partner:</a:t>
            </a:r>
          </a:p>
          <a:p>
            <a:pPr eaLnBrk="1" hangingPunct="1">
              <a:spcBef>
                <a:spcPct val="20000"/>
              </a:spcBef>
            </a:pPr>
            <a:r>
              <a:rPr lang="de-CH" altLang="de-DE" dirty="0">
                <a:latin typeface="Corbel" panose="020B0503020204020204" pitchFamily="34" charset="0"/>
                <a:ea typeface="ＭＳ Ｐゴシック" panose="020B0600070205080204" pitchFamily="34" charset="-128"/>
              </a:rPr>
              <a:t>	Beweggründe der Streitparteien verstehen</a:t>
            </a:r>
          </a:p>
          <a:p>
            <a:pPr eaLnBrk="1" hangingPunct="1">
              <a:spcBef>
                <a:spcPct val="20000"/>
              </a:spcBef>
            </a:pPr>
            <a:r>
              <a:rPr lang="de-CH" altLang="de-DE" dirty="0">
                <a:latin typeface="Corbel" panose="020B0503020204020204" pitchFamily="34" charset="0"/>
                <a:ea typeface="ＭＳ Ｐゴシック" panose="020B0600070205080204" pitchFamily="34" charset="-128"/>
              </a:rPr>
              <a:t>	</a:t>
            </a:r>
            <a:r>
              <a:rPr lang="de-CH" altLang="de-DE" sz="1600" dirty="0">
                <a:latin typeface="Corbel" panose="020B0503020204020204" pitchFamily="34" charset="0"/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de-CH" altLang="de-DE" dirty="0">
                <a:latin typeface="Corbel" panose="020B0503020204020204" pitchFamily="34" charset="0"/>
                <a:ea typeface="ＭＳ Ｐゴシック" panose="020B0600070205080204" pitchFamily="34" charset="-128"/>
                <a:sym typeface="Wingdings" pitchFamily="2" charset="2"/>
              </a:rPr>
              <a:t> Verstehen bedeutet nicht einverstanden sein!</a:t>
            </a:r>
            <a:endParaRPr lang="de-CH" altLang="de-DE" dirty="0">
              <a:latin typeface="Corbel" panose="020B0503020204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3" name="Picture 5" descr="C:\Users\ncbi\AppData\Local\Temp\93455_original_R_K_B_by_S. Hofschlaeger_pixelio.de.jpg">
            <a:extLst>
              <a:ext uri="{FF2B5EF4-FFF2-40B4-BE49-F238E27FC236}">
                <a16:creationId xmlns:a16="http://schemas.microsoft.com/office/drawing/2014/main" id="{817F0334-2AD8-4974-041F-AC3636311F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4"/>
          <a:stretch>
            <a:fillRect/>
          </a:stretch>
        </p:blipFill>
        <p:spPr bwMode="auto">
          <a:xfrm>
            <a:off x="5364163" y="1484313"/>
            <a:ext cx="3525837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7">
            <a:extLst>
              <a:ext uri="{FF2B5EF4-FFF2-40B4-BE49-F238E27FC236}">
                <a16:creationId xmlns:a16="http://schemas.microsoft.com/office/drawing/2014/main" id="{EDB1C456-F1E2-1662-1338-AF24B9F718A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fld id="{4C0AB6F5-AD32-EB48-8708-E7DD7CF9B459}" type="slidenum">
              <a:rPr lang="de-DE" altLang="de-DE" sz="1200">
                <a:ea typeface="ＭＳ Ｐゴシック" panose="020B0600070205080204" pitchFamily="34" charset="-128"/>
              </a:rPr>
              <a:pPr eaLnBrk="1" hangingPunct="1"/>
              <a:t>7</a:t>
            </a:fld>
            <a:endParaRPr lang="de-DE" altLang="de-DE" sz="1200">
              <a:ea typeface="ＭＳ Ｐゴシック" panose="020B0600070205080204" pitchFamily="34" charset="-128"/>
            </a:endParaRPr>
          </a:p>
        </p:txBody>
      </p:sp>
      <p:sp>
        <p:nvSpPr>
          <p:cNvPr id="6148" name="Titel 1">
            <a:extLst>
              <a:ext uri="{FF2B5EF4-FFF2-40B4-BE49-F238E27FC236}">
                <a16:creationId xmlns:a16="http://schemas.microsoft.com/office/drawing/2014/main" id="{95C717FF-C431-C931-6300-DD149F1F85A2}"/>
              </a:ext>
            </a:extLst>
          </p:cNvPr>
          <p:cNvSpPr>
            <a:spLocks/>
          </p:cNvSpPr>
          <p:nvPr/>
        </p:nvSpPr>
        <p:spPr bwMode="auto">
          <a:xfrm>
            <a:off x="990600" y="12192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de-CH" altLang="de-DE" sz="2800" b="1" dirty="0">
                <a:solidFill>
                  <a:srgbClr val="990000"/>
                </a:solidFill>
                <a:latin typeface="Corbel" panose="020B0503020204020204" pitchFamily="34" charset="0"/>
              </a:rPr>
              <a:t>Gewalt – Thermometer</a:t>
            </a:r>
            <a:endParaRPr lang="de-CH" altLang="de-DE" sz="2800" b="1" dirty="0">
              <a:solidFill>
                <a:srgbClr val="CC0000"/>
              </a:solidFill>
              <a:latin typeface="Corbel" panose="020B0503020204020204" pitchFamily="34" charset="0"/>
            </a:endParaRPr>
          </a:p>
        </p:txBody>
      </p:sp>
      <p:sp>
        <p:nvSpPr>
          <p:cNvPr id="6149" name="Inhaltsplatzhalter 2">
            <a:extLst>
              <a:ext uri="{FF2B5EF4-FFF2-40B4-BE49-F238E27FC236}">
                <a16:creationId xmlns:a16="http://schemas.microsoft.com/office/drawing/2014/main" id="{F0BF78B4-1100-AF87-33CC-0939F1556913}"/>
              </a:ext>
            </a:extLst>
          </p:cNvPr>
          <p:cNvSpPr>
            <a:spLocks/>
          </p:cNvSpPr>
          <p:nvPr/>
        </p:nvSpPr>
        <p:spPr bwMode="auto">
          <a:xfrm>
            <a:off x="914400" y="1905000"/>
            <a:ext cx="4377680" cy="253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CH" altLang="de-DE" dirty="0">
                <a:latin typeface="Corbel" panose="020B0503020204020204" pitchFamily="34" charset="0"/>
                <a:ea typeface="ＭＳ Ｐゴシック" panose="020B0600070205080204" pitchFamily="34" charset="-128"/>
              </a:rPr>
              <a:t>Eskalation von Gewalt  </a:t>
            </a:r>
          </a:p>
          <a:p>
            <a:pPr eaLnBrk="1" hangingPunct="1">
              <a:spcBef>
                <a:spcPct val="20000"/>
              </a:spcBef>
            </a:pPr>
            <a:r>
              <a:rPr lang="de-CH" altLang="de-DE" dirty="0">
                <a:latin typeface="Corbel" panose="020B0503020204020204" pitchFamily="34" charset="0"/>
                <a:ea typeface="ＭＳ Ｐゴシック" panose="020B0600070205080204" pitchFamily="34" charset="-128"/>
              </a:rPr>
              <a:t>	(was macht einen Streit grösser, heisser?)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CH" altLang="de-DE" dirty="0">
                <a:latin typeface="Corbel" panose="020B0503020204020204" pitchFamily="34" charset="0"/>
                <a:ea typeface="ＭＳ Ｐゴシック" panose="020B0600070205080204" pitchFamily="34" charset="-128"/>
              </a:rPr>
              <a:t>Deeskalierende Handlungsstrategien </a:t>
            </a:r>
          </a:p>
          <a:p>
            <a:pPr eaLnBrk="1" hangingPunct="1">
              <a:spcBef>
                <a:spcPct val="20000"/>
              </a:spcBef>
            </a:pPr>
            <a:r>
              <a:rPr lang="de-CH" altLang="de-DE" dirty="0">
                <a:latin typeface="Corbel" panose="020B0503020204020204" pitchFamily="34" charset="0"/>
                <a:ea typeface="ＭＳ Ｐゴシック" panose="020B0600070205080204" pitchFamily="34" charset="-128"/>
              </a:rPr>
              <a:t>	(was macht ihn kühler, kleiner?)</a:t>
            </a:r>
          </a:p>
        </p:txBody>
      </p:sp>
      <p:pic>
        <p:nvPicPr>
          <p:cNvPr id="3" name="Bild 5" descr="vorlage_thermometer.pdf">
            <a:extLst>
              <a:ext uri="{FF2B5EF4-FFF2-40B4-BE49-F238E27FC236}">
                <a16:creationId xmlns:a16="http://schemas.microsoft.com/office/drawing/2014/main" id="{839F38BF-C197-CC24-1F5B-39B7F48DC7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2" t="5411" r="9723" b="7603"/>
          <a:stretch>
            <a:fillRect/>
          </a:stretch>
        </p:blipFill>
        <p:spPr bwMode="auto">
          <a:xfrm>
            <a:off x="5380037" y="1840706"/>
            <a:ext cx="3260725" cy="462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3529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60219CC7-E69B-6CA7-7C09-9EF3FDD85EB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fld id="{31B2FD93-8946-6A4A-9D9B-2AA54AB6960F}" type="slidenum">
              <a:rPr lang="de-DE" altLang="de-DE" sz="1200">
                <a:ea typeface="ＭＳ Ｐゴシック" panose="020B0600070205080204" pitchFamily="34" charset="-128"/>
              </a:rPr>
              <a:pPr eaLnBrk="1" hangingPunct="1"/>
              <a:t>8</a:t>
            </a:fld>
            <a:endParaRPr lang="de-DE" altLang="de-DE" sz="1200">
              <a:ea typeface="ＭＳ Ｐゴシック" panose="020B0600070205080204" pitchFamily="34" charset="-128"/>
            </a:endParaRPr>
          </a:p>
        </p:txBody>
      </p:sp>
      <p:sp>
        <p:nvSpPr>
          <p:cNvPr id="8195" name="Text Box 13">
            <a:extLst>
              <a:ext uri="{FF2B5EF4-FFF2-40B4-BE49-F238E27FC236}">
                <a16:creationId xmlns:a16="http://schemas.microsoft.com/office/drawing/2014/main" id="{96989FF1-2B41-1CE3-E0F6-5A23D7A1E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905000"/>
            <a:ext cx="1951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r>
              <a:rPr lang="de-DE" altLang="de-DE" b="1" i="1">
                <a:solidFill>
                  <a:srgbClr val="CC0000"/>
                </a:solidFill>
                <a:latin typeface="Corbel" panose="020B0503020204020204" pitchFamily="34" charset="0"/>
              </a:rPr>
              <a:t>Gewalt-Kreis</a:t>
            </a:r>
            <a:endParaRPr lang="de-DE" altLang="de-DE" i="1">
              <a:solidFill>
                <a:srgbClr val="CC0000"/>
              </a:solidFill>
              <a:latin typeface="Corbel" panose="020B0503020204020204" pitchFamily="34" charset="0"/>
            </a:endParaRPr>
          </a:p>
        </p:txBody>
      </p:sp>
      <p:sp>
        <p:nvSpPr>
          <p:cNvPr id="8196" name="Titel 1">
            <a:extLst>
              <a:ext uri="{FF2B5EF4-FFF2-40B4-BE49-F238E27FC236}">
                <a16:creationId xmlns:a16="http://schemas.microsoft.com/office/drawing/2014/main" id="{5A6EE521-A51B-AD1A-0447-46A717A25CFE}"/>
              </a:ext>
            </a:extLst>
          </p:cNvPr>
          <p:cNvSpPr>
            <a:spLocks/>
          </p:cNvSpPr>
          <p:nvPr/>
        </p:nvSpPr>
        <p:spPr bwMode="auto">
          <a:xfrm>
            <a:off x="990600" y="1219200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de-CH" altLang="de-DE" sz="2800" b="1">
                <a:solidFill>
                  <a:srgbClr val="CC0000"/>
                </a:solidFill>
                <a:latin typeface="Corbel" panose="020B0503020204020204" pitchFamily="34" charset="0"/>
              </a:rPr>
              <a:t>Konfliktanalyse / Woher Gewalt?  </a:t>
            </a:r>
            <a:r>
              <a:rPr lang="de-CH" altLang="de-DE" sz="2800">
                <a:latin typeface="Corbel" panose="020B0503020204020204" pitchFamily="34" charset="0"/>
              </a:rPr>
              <a:t>(Seite 22)</a:t>
            </a:r>
          </a:p>
        </p:txBody>
      </p:sp>
      <p:pic>
        <p:nvPicPr>
          <p:cNvPr id="4117" name="Picture 21" descr="C:\Users\ncbi\AppData\Local\Microsoft\Windows\Temporary Internet Files\Content.IE5\5GKXPCF9\MC900078717[1].wmf">
            <a:extLst>
              <a:ext uri="{FF2B5EF4-FFF2-40B4-BE49-F238E27FC236}">
                <a16:creationId xmlns:a16="http://schemas.microsoft.com/office/drawing/2014/main" id="{DEB811A6-C30D-275D-1EA6-C1038C9DC4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3284538"/>
            <a:ext cx="110490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1" descr="C:\Users\ncbi\AppData\Local\Microsoft\Windows\Temporary Internet Files\Content.IE5\5GKXPCF9\MC900078717[1].wmf">
            <a:extLst>
              <a:ext uri="{FF2B5EF4-FFF2-40B4-BE49-F238E27FC236}">
                <a16:creationId xmlns:a16="http://schemas.microsoft.com/office/drawing/2014/main" id="{1F9355E1-AAB8-0E31-2CFD-FA3D723A9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3213100"/>
            <a:ext cx="1106488" cy="219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feld 23">
            <a:extLst>
              <a:ext uri="{FF2B5EF4-FFF2-40B4-BE49-F238E27FC236}">
                <a16:creationId xmlns:a16="http://schemas.microsoft.com/office/drawing/2014/main" id="{9766A03A-77DA-098F-E812-3A7C6211C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5260975"/>
            <a:ext cx="576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de-CH" altLang="de-DE" sz="2000">
                <a:latin typeface="Corbel" panose="020B0503020204020204" pitchFamily="34" charset="0"/>
              </a:rPr>
              <a:t>ich</a:t>
            </a:r>
          </a:p>
        </p:txBody>
      </p:sp>
      <p:sp>
        <p:nvSpPr>
          <p:cNvPr id="29" name="Nach unten gekrümmter Pfeil 28">
            <a:extLst>
              <a:ext uri="{FF2B5EF4-FFF2-40B4-BE49-F238E27FC236}">
                <a16:creationId xmlns:a16="http://schemas.microsoft.com/office/drawing/2014/main" id="{60C14557-F63A-326B-2466-AA50638B4B77}"/>
              </a:ext>
            </a:extLst>
          </p:cNvPr>
          <p:cNvSpPr/>
          <p:nvPr/>
        </p:nvSpPr>
        <p:spPr>
          <a:xfrm>
            <a:off x="2700338" y="2852738"/>
            <a:ext cx="1727200" cy="360362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30" name="Nach unten gekrümmter Pfeil 29">
            <a:extLst>
              <a:ext uri="{FF2B5EF4-FFF2-40B4-BE49-F238E27FC236}">
                <a16:creationId xmlns:a16="http://schemas.microsoft.com/office/drawing/2014/main" id="{BB31219E-86FB-BD22-0D81-18730878F4E2}"/>
              </a:ext>
            </a:extLst>
          </p:cNvPr>
          <p:cNvSpPr/>
          <p:nvPr/>
        </p:nvSpPr>
        <p:spPr>
          <a:xfrm rot="10800000">
            <a:off x="2627313" y="5589588"/>
            <a:ext cx="1728787" cy="360362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6F4A4BE3-8A06-8DAE-B07A-4D9589A72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2884488"/>
            <a:ext cx="1225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de-CH" altLang="de-DE" sz="2000">
                <a:latin typeface="Corbel" panose="020B0503020204020204" pitchFamily="34" charset="0"/>
              </a:rPr>
              <a:t>Gewalt</a:t>
            </a:r>
          </a:p>
        </p:txBody>
      </p:sp>
      <p:sp>
        <p:nvSpPr>
          <p:cNvPr id="32" name="Nach unten gekrümmter Pfeil 31">
            <a:extLst>
              <a:ext uri="{FF2B5EF4-FFF2-40B4-BE49-F238E27FC236}">
                <a16:creationId xmlns:a16="http://schemas.microsoft.com/office/drawing/2014/main" id="{73F7538D-B553-021D-138F-B249DC0E724F}"/>
              </a:ext>
            </a:extLst>
          </p:cNvPr>
          <p:cNvSpPr/>
          <p:nvPr/>
        </p:nvSpPr>
        <p:spPr>
          <a:xfrm>
            <a:off x="2268538" y="2636838"/>
            <a:ext cx="2590800" cy="504825"/>
          </a:xfrm>
          <a:prstGeom prst="curvedDownArrow">
            <a:avLst>
              <a:gd name="adj1" fmla="val 25000"/>
              <a:gd name="adj2" fmla="val 50000"/>
              <a:gd name="adj3" fmla="val 1561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33" name="Nach unten gekrümmter Pfeil 32">
            <a:extLst>
              <a:ext uri="{FF2B5EF4-FFF2-40B4-BE49-F238E27FC236}">
                <a16:creationId xmlns:a16="http://schemas.microsoft.com/office/drawing/2014/main" id="{62E7C770-1E0D-BA69-CDF6-4D69A7746775}"/>
              </a:ext>
            </a:extLst>
          </p:cNvPr>
          <p:cNvSpPr/>
          <p:nvPr/>
        </p:nvSpPr>
        <p:spPr>
          <a:xfrm rot="10800000">
            <a:off x="2195513" y="5661025"/>
            <a:ext cx="2592387" cy="504825"/>
          </a:xfrm>
          <a:prstGeom prst="curvedDownArrow">
            <a:avLst>
              <a:gd name="adj1" fmla="val 25000"/>
              <a:gd name="adj2" fmla="val 50000"/>
              <a:gd name="adj3" fmla="val 1561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146C31BC-5C41-7966-C93F-1A429AD49CE0}"/>
              </a:ext>
            </a:extLst>
          </p:cNvPr>
          <p:cNvCxnSpPr>
            <a:endCxn id="38" idx="1"/>
          </p:cNvCxnSpPr>
          <p:nvPr/>
        </p:nvCxnSpPr>
        <p:spPr>
          <a:xfrm>
            <a:off x="5003800" y="5013325"/>
            <a:ext cx="1008063" cy="415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feld 37">
            <a:extLst>
              <a:ext uri="{FF2B5EF4-FFF2-40B4-BE49-F238E27FC236}">
                <a16:creationId xmlns:a16="http://schemas.microsoft.com/office/drawing/2014/main" id="{265693EB-7281-801D-78F1-8A01DED6F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5229225"/>
            <a:ext cx="1223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de-CH" altLang="de-DE" sz="2000">
                <a:latin typeface="Corbel" panose="020B0503020204020204" pitchFamily="34" charset="0"/>
              </a:rPr>
              <a:t>Schmerz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B96E0451-497D-0769-E4FF-2ED979952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2420938"/>
            <a:ext cx="1223962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de-CH" altLang="de-DE" sz="2000" b="1">
                <a:latin typeface="Corbel" panose="020B0503020204020204" pitchFamily="34" charset="0"/>
              </a:rPr>
              <a:t>Gefühle:</a:t>
            </a:r>
          </a:p>
          <a:p>
            <a:pPr eaLnBrk="1" hangingPunct="1"/>
            <a:r>
              <a:rPr lang="de-CH" altLang="de-DE" sz="2000">
                <a:latin typeface="Corbel" panose="020B0503020204020204" pitchFamily="34" charset="0"/>
              </a:rPr>
              <a:t>Wut</a:t>
            </a:r>
          </a:p>
          <a:p>
            <a:pPr eaLnBrk="1" hangingPunct="1"/>
            <a:r>
              <a:rPr lang="de-CH" altLang="de-DE" sz="2000">
                <a:latin typeface="Corbel" panose="020B0503020204020204" pitchFamily="34" charset="0"/>
              </a:rPr>
              <a:t>Trauer</a:t>
            </a:r>
          </a:p>
          <a:p>
            <a:pPr eaLnBrk="1" hangingPunct="1"/>
            <a:r>
              <a:rPr lang="de-CH" altLang="de-DE" sz="2000">
                <a:latin typeface="Corbel" panose="020B0503020204020204" pitchFamily="34" charset="0"/>
              </a:rPr>
              <a:t>Angst </a:t>
            </a:r>
          </a:p>
          <a:p>
            <a:pPr eaLnBrk="1" hangingPunct="1"/>
            <a:r>
              <a:rPr lang="de-CH" altLang="de-DE" sz="2000">
                <a:latin typeface="Corbel" panose="020B0503020204020204" pitchFamily="34" charset="0"/>
              </a:rPr>
              <a:t>Scham</a:t>
            </a:r>
          </a:p>
        </p:txBody>
      </p:sp>
      <p:cxnSp>
        <p:nvCxnSpPr>
          <p:cNvPr id="46" name="Gerade Verbindung mit Pfeil 45">
            <a:extLst>
              <a:ext uri="{FF2B5EF4-FFF2-40B4-BE49-F238E27FC236}">
                <a16:creationId xmlns:a16="http://schemas.microsoft.com/office/drawing/2014/main" id="{378B5267-7728-C455-D44C-4C7BD851C83D}"/>
              </a:ext>
            </a:extLst>
          </p:cNvPr>
          <p:cNvCxnSpPr/>
          <p:nvPr/>
        </p:nvCxnSpPr>
        <p:spPr>
          <a:xfrm flipV="1">
            <a:off x="2627313" y="2708275"/>
            <a:ext cx="3240087" cy="1368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Gerade Verbindung mit Pfeil 47">
            <a:extLst>
              <a:ext uri="{FF2B5EF4-FFF2-40B4-BE49-F238E27FC236}">
                <a16:creationId xmlns:a16="http://schemas.microsoft.com/office/drawing/2014/main" id="{032EC863-E60B-1809-B2B7-E2F0EC118015}"/>
              </a:ext>
            </a:extLst>
          </p:cNvPr>
          <p:cNvCxnSpPr/>
          <p:nvPr/>
        </p:nvCxnSpPr>
        <p:spPr>
          <a:xfrm flipV="1">
            <a:off x="5003800" y="2997200"/>
            <a:ext cx="936625" cy="1368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9" grpId="0" animBg="1"/>
      <p:bldP spid="30" grpId="0" animBg="1"/>
      <p:bldP spid="31" grpId="0"/>
      <p:bldP spid="32" grpId="0" animBg="1"/>
      <p:bldP spid="33" grpId="0" animBg="1"/>
      <p:bldP spid="38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A61CFE92-DA2C-4F19-91F2-62CE4E6DC4C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fld id="{D36CE6C7-EB5F-4A42-9B18-7D54076D11F3}" type="slidenum">
              <a:rPr lang="de-DE" altLang="de-DE" sz="1200">
                <a:ea typeface="ＭＳ Ｐゴシック" panose="020B0600070205080204" pitchFamily="34" charset="-128"/>
              </a:rPr>
              <a:pPr eaLnBrk="1" hangingPunct="1"/>
              <a:t>9</a:t>
            </a:fld>
            <a:endParaRPr lang="de-DE" altLang="de-DE" sz="1200">
              <a:ea typeface="ＭＳ Ｐゴシック" panose="020B0600070205080204" pitchFamily="34" charset="-128"/>
            </a:endParaRPr>
          </a:p>
        </p:txBody>
      </p:sp>
      <p:sp>
        <p:nvSpPr>
          <p:cNvPr id="9219" name="Text Box 9">
            <a:extLst>
              <a:ext uri="{FF2B5EF4-FFF2-40B4-BE49-F238E27FC236}">
                <a16:creationId xmlns:a16="http://schemas.microsoft.com/office/drawing/2014/main" id="{A649C7BD-3CC0-607B-5329-3238DB82B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2349500"/>
            <a:ext cx="1951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r>
              <a:rPr lang="de-DE" altLang="de-DE" b="1" i="1">
                <a:solidFill>
                  <a:srgbClr val="CC0000"/>
                </a:solidFill>
                <a:latin typeface="Corbel" panose="020B0503020204020204" pitchFamily="34" charset="0"/>
              </a:rPr>
              <a:t>Gewalt-Kreis</a:t>
            </a:r>
            <a:endParaRPr lang="de-DE" altLang="de-DE" i="1">
              <a:solidFill>
                <a:srgbClr val="CC0000"/>
              </a:solidFill>
              <a:latin typeface="Corbel" panose="020B0503020204020204" pitchFamily="34" charset="0"/>
            </a:endParaRPr>
          </a:p>
        </p:txBody>
      </p:sp>
      <p:sp>
        <p:nvSpPr>
          <p:cNvPr id="9220" name="Titel 1">
            <a:extLst>
              <a:ext uri="{FF2B5EF4-FFF2-40B4-BE49-F238E27FC236}">
                <a16:creationId xmlns:a16="http://schemas.microsoft.com/office/drawing/2014/main" id="{B1E25110-AA2C-09BF-6A4F-2D32B005FBFA}"/>
              </a:ext>
            </a:extLst>
          </p:cNvPr>
          <p:cNvSpPr>
            <a:spLocks/>
          </p:cNvSpPr>
          <p:nvPr/>
        </p:nvSpPr>
        <p:spPr bwMode="auto">
          <a:xfrm>
            <a:off x="990600" y="12192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de-CH" altLang="de-DE" sz="2800" b="1">
                <a:solidFill>
                  <a:srgbClr val="CC0000"/>
                </a:solidFill>
                <a:latin typeface="Corbel" panose="020B0503020204020204" pitchFamily="34" charset="0"/>
              </a:rPr>
              <a:t>Konfliktanalyse / Woher kommt Gewalt?</a:t>
            </a:r>
          </a:p>
        </p:txBody>
      </p:sp>
      <p:sp>
        <p:nvSpPr>
          <p:cNvPr id="5150" name="Rectangle 36">
            <a:extLst>
              <a:ext uri="{FF2B5EF4-FFF2-40B4-BE49-F238E27FC236}">
                <a16:creationId xmlns:a16="http://schemas.microsoft.com/office/drawing/2014/main" id="{2E7CA2F2-1D00-93EF-F7B1-FFA5E0948658}"/>
              </a:ext>
            </a:extLst>
          </p:cNvPr>
          <p:cNvSpPr>
            <a:spLocks noChangeArrowheads="1"/>
          </p:cNvSpPr>
          <p:nvPr/>
        </p:nvSpPr>
        <p:spPr bwMode="auto">
          <a:xfrm rot="295455">
            <a:off x="4446588" y="2551113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r>
              <a:rPr lang="de-DE" altLang="de-DE" b="1" i="1">
                <a:solidFill>
                  <a:srgbClr val="CC0000"/>
                </a:solidFill>
                <a:latin typeface="Corbel" panose="020B0503020204020204" pitchFamily="34" charset="0"/>
              </a:rPr>
              <a:t>Gewalt-Kette</a:t>
            </a:r>
          </a:p>
        </p:txBody>
      </p:sp>
      <p:sp>
        <p:nvSpPr>
          <p:cNvPr id="9222" name="Textfeld 39">
            <a:extLst>
              <a:ext uri="{FF2B5EF4-FFF2-40B4-BE49-F238E27FC236}">
                <a16:creationId xmlns:a16="http://schemas.microsoft.com/office/drawing/2014/main" id="{93F74254-8890-DD0A-9034-8998D79B2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5763" y="4437063"/>
            <a:ext cx="566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de-CH" altLang="de-DE" sz="1800">
                <a:latin typeface="Corbel" panose="020B0503020204020204" pitchFamily="34" charset="0"/>
              </a:rPr>
              <a:t>ich</a:t>
            </a:r>
          </a:p>
        </p:txBody>
      </p:sp>
      <p:pic>
        <p:nvPicPr>
          <p:cNvPr id="38" name="Picture 21" descr="C:\Users\ncbi\AppData\Local\Microsoft\Windows\Temporary Internet Files\Content.IE5\5GKXPCF9\MC900078717[1].wmf">
            <a:extLst>
              <a:ext uri="{FF2B5EF4-FFF2-40B4-BE49-F238E27FC236}">
                <a16:creationId xmlns:a16="http://schemas.microsoft.com/office/drawing/2014/main" id="{AE62D1AD-B4CE-5F0E-59A5-85D7D04E79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38" y="3141663"/>
            <a:ext cx="904875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21" descr="C:\Users\ncbi\AppData\Local\Microsoft\Windows\Temporary Internet Files\Content.IE5\5GKXPCF9\MC900078717[1].wmf">
            <a:extLst>
              <a:ext uri="{FF2B5EF4-FFF2-40B4-BE49-F238E27FC236}">
                <a16:creationId xmlns:a16="http://schemas.microsoft.com/office/drawing/2014/main" id="{B46D4DD2-0631-6E55-ED17-E503297D1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3248025"/>
            <a:ext cx="760412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Nach unten gekrümmter Pfeil 40">
            <a:extLst>
              <a:ext uri="{FF2B5EF4-FFF2-40B4-BE49-F238E27FC236}">
                <a16:creationId xmlns:a16="http://schemas.microsoft.com/office/drawing/2014/main" id="{88808E5B-9678-2E5F-B8A9-7FA702173657}"/>
              </a:ext>
            </a:extLst>
          </p:cNvPr>
          <p:cNvSpPr/>
          <p:nvPr/>
        </p:nvSpPr>
        <p:spPr>
          <a:xfrm>
            <a:off x="1735138" y="2922588"/>
            <a:ext cx="1281112" cy="234950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42" name="Nach unten gekrümmter Pfeil 41">
            <a:extLst>
              <a:ext uri="{FF2B5EF4-FFF2-40B4-BE49-F238E27FC236}">
                <a16:creationId xmlns:a16="http://schemas.microsoft.com/office/drawing/2014/main" id="{BE34B17C-24FC-F112-0C2F-4C2CCB357A56}"/>
              </a:ext>
            </a:extLst>
          </p:cNvPr>
          <p:cNvSpPr/>
          <p:nvPr/>
        </p:nvSpPr>
        <p:spPr>
          <a:xfrm rot="10800000">
            <a:off x="1685925" y="4708525"/>
            <a:ext cx="1281113" cy="234950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9227" name="Textfeld 42">
            <a:extLst>
              <a:ext uri="{FF2B5EF4-FFF2-40B4-BE49-F238E27FC236}">
                <a16:creationId xmlns:a16="http://schemas.microsoft.com/office/drawing/2014/main" id="{CD94CBE8-47B7-8CDE-01C8-F87011404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944813"/>
            <a:ext cx="908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de-CH" altLang="de-DE" sz="1800">
                <a:latin typeface="Corbel" panose="020B0503020204020204" pitchFamily="34" charset="0"/>
              </a:rPr>
              <a:t>Gewalt</a:t>
            </a:r>
          </a:p>
        </p:txBody>
      </p:sp>
      <p:cxnSp>
        <p:nvCxnSpPr>
          <p:cNvPr id="46" name="Gerade Verbindung mit Pfeil 45">
            <a:extLst>
              <a:ext uri="{FF2B5EF4-FFF2-40B4-BE49-F238E27FC236}">
                <a16:creationId xmlns:a16="http://schemas.microsoft.com/office/drawing/2014/main" id="{D295D454-439A-45EF-35FB-BD6DCA041A68}"/>
              </a:ext>
            </a:extLst>
          </p:cNvPr>
          <p:cNvCxnSpPr/>
          <p:nvPr/>
        </p:nvCxnSpPr>
        <p:spPr>
          <a:xfrm>
            <a:off x="3409950" y="4381500"/>
            <a:ext cx="657225" cy="776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29" name="Textfeld 46">
            <a:extLst>
              <a:ext uri="{FF2B5EF4-FFF2-40B4-BE49-F238E27FC236}">
                <a16:creationId xmlns:a16="http://schemas.microsoft.com/office/drawing/2014/main" id="{7FC5F828-C3C4-5589-BA61-3B58BFE96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9088" y="4527550"/>
            <a:ext cx="11636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de-CH" altLang="de-DE" sz="2000">
                <a:latin typeface="Corbel" panose="020B0503020204020204" pitchFamily="34" charset="0"/>
              </a:rPr>
              <a:t>Schmerz</a:t>
            </a:r>
          </a:p>
        </p:txBody>
      </p:sp>
      <p:sp>
        <p:nvSpPr>
          <p:cNvPr id="9230" name="Textfeld 47">
            <a:extLst>
              <a:ext uri="{FF2B5EF4-FFF2-40B4-BE49-F238E27FC236}">
                <a16:creationId xmlns:a16="http://schemas.microsoft.com/office/drawing/2014/main" id="{AA1B5B48-012A-99CB-33A5-182DF7E50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4941888"/>
            <a:ext cx="1377950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de-CH" altLang="de-DE" sz="2000" b="1">
                <a:latin typeface="Corbel" panose="020B0503020204020204" pitchFamily="34" charset="0"/>
              </a:rPr>
              <a:t>Gefühle:</a:t>
            </a:r>
          </a:p>
          <a:p>
            <a:pPr eaLnBrk="1" hangingPunct="1"/>
            <a:r>
              <a:rPr lang="de-CH" altLang="de-DE" sz="2000">
                <a:latin typeface="Corbel" panose="020B0503020204020204" pitchFamily="34" charset="0"/>
              </a:rPr>
              <a:t>Wut</a:t>
            </a:r>
          </a:p>
          <a:p>
            <a:pPr eaLnBrk="1" hangingPunct="1"/>
            <a:r>
              <a:rPr lang="de-CH" altLang="de-DE" sz="2000">
                <a:latin typeface="Corbel" panose="020B0503020204020204" pitchFamily="34" charset="0"/>
              </a:rPr>
              <a:t>Trauer</a:t>
            </a:r>
          </a:p>
          <a:p>
            <a:pPr eaLnBrk="1" hangingPunct="1"/>
            <a:r>
              <a:rPr lang="de-CH" altLang="de-DE" sz="2000">
                <a:latin typeface="Corbel" panose="020B0503020204020204" pitchFamily="34" charset="0"/>
              </a:rPr>
              <a:t>Angst </a:t>
            </a:r>
          </a:p>
          <a:p>
            <a:pPr eaLnBrk="1" hangingPunct="1"/>
            <a:r>
              <a:rPr lang="de-CH" altLang="de-DE" sz="2000">
                <a:latin typeface="Corbel" panose="020B0503020204020204" pitchFamily="34" charset="0"/>
              </a:rPr>
              <a:t>Scham</a:t>
            </a:r>
          </a:p>
        </p:txBody>
      </p: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E55B950D-C03F-97E7-76A5-DF6036480FBD}"/>
              </a:ext>
            </a:extLst>
          </p:cNvPr>
          <p:cNvCxnSpPr>
            <a:endCxn id="9229" idx="1"/>
          </p:cNvCxnSpPr>
          <p:nvPr/>
        </p:nvCxnSpPr>
        <p:spPr>
          <a:xfrm>
            <a:off x="3409950" y="3944938"/>
            <a:ext cx="719138" cy="782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Gerade Verbindung 58">
            <a:extLst>
              <a:ext uri="{FF2B5EF4-FFF2-40B4-BE49-F238E27FC236}">
                <a16:creationId xmlns:a16="http://schemas.microsoft.com/office/drawing/2014/main" id="{3A96C6CF-F987-CE85-7D41-B20A0BE6A8BD}"/>
              </a:ext>
            </a:extLst>
          </p:cNvPr>
          <p:cNvCxnSpPr/>
          <p:nvPr/>
        </p:nvCxnSpPr>
        <p:spPr>
          <a:xfrm>
            <a:off x="1979613" y="4652963"/>
            <a:ext cx="720725" cy="6477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>
            <a:extLst>
              <a:ext uri="{FF2B5EF4-FFF2-40B4-BE49-F238E27FC236}">
                <a16:creationId xmlns:a16="http://schemas.microsoft.com/office/drawing/2014/main" id="{12BBCD00-2533-E5BD-5BF1-3B10BA9A1DD3}"/>
              </a:ext>
            </a:extLst>
          </p:cNvPr>
          <p:cNvCxnSpPr/>
          <p:nvPr/>
        </p:nvCxnSpPr>
        <p:spPr>
          <a:xfrm flipH="1">
            <a:off x="2051050" y="4581525"/>
            <a:ext cx="649288" cy="7191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Picture 21" descr="C:\Users\ncbi\AppData\Local\Microsoft\Windows\Temporary Internet Files\Content.IE5\5GKXPCF9\MC900078717[1].wmf">
            <a:extLst>
              <a:ext uri="{FF2B5EF4-FFF2-40B4-BE49-F238E27FC236}">
                <a16:creationId xmlns:a16="http://schemas.microsoft.com/office/drawing/2014/main" id="{4F00538B-555F-CC47-869D-6CCE258F0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284538"/>
            <a:ext cx="71913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21" descr="C:\Users\ncbi\AppData\Local\Microsoft\Windows\Temporary Internet Files\Content.IE5\5GKXPCF9\MC900078717[1].wmf">
            <a:extLst>
              <a:ext uri="{FF2B5EF4-FFF2-40B4-BE49-F238E27FC236}">
                <a16:creationId xmlns:a16="http://schemas.microsoft.com/office/drawing/2014/main" id="{0BE350C0-4F76-7E99-6EFE-A89F1B10DF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0" y="3429000"/>
            <a:ext cx="638175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21" descr="C:\Users\ncbi\AppData\Local\Microsoft\Windows\Temporary Internet Files\Content.IE5\5GKXPCF9\MC900078717[1].wmf">
            <a:extLst>
              <a:ext uri="{FF2B5EF4-FFF2-40B4-BE49-F238E27FC236}">
                <a16:creationId xmlns:a16="http://schemas.microsoft.com/office/drawing/2014/main" id="{B46F7E7B-8525-A6C2-4360-88FD32C9B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573463"/>
            <a:ext cx="555625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21" descr="C:\Users\ncbi\AppData\Local\Microsoft\Windows\Temporary Internet Files\Content.IE5\5GKXPCF9\MC900078717[1].wmf">
            <a:extLst>
              <a:ext uri="{FF2B5EF4-FFF2-40B4-BE49-F238E27FC236}">
                <a16:creationId xmlns:a16="http://schemas.microsoft.com/office/drawing/2014/main" id="{6BFF67A0-E8C2-45F5-BF29-1EE605FE7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3824288"/>
            <a:ext cx="43180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Nach unten gekrümmter Pfeil 70">
            <a:extLst>
              <a:ext uri="{FF2B5EF4-FFF2-40B4-BE49-F238E27FC236}">
                <a16:creationId xmlns:a16="http://schemas.microsoft.com/office/drawing/2014/main" id="{8707B541-E614-6157-F264-162A042D7917}"/>
              </a:ext>
            </a:extLst>
          </p:cNvPr>
          <p:cNvSpPr/>
          <p:nvPr/>
        </p:nvSpPr>
        <p:spPr>
          <a:xfrm>
            <a:off x="3203575" y="2997200"/>
            <a:ext cx="1244600" cy="209550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72" name="Nach unten gekrümmter Pfeil 71">
            <a:extLst>
              <a:ext uri="{FF2B5EF4-FFF2-40B4-BE49-F238E27FC236}">
                <a16:creationId xmlns:a16="http://schemas.microsoft.com/office/drawing/2014/main" id="{183FBFA9-0A9F-CD0D-75C3-670A18B546FA}"/>
              </a:ext>
            </a:extLst>
          </p:cNvPr>
          <p:cNvSpPr/>
          <p:nvPr/>
        </p:nvSpPr>
        <p:spPr>
          <a:xfrm>
            <a:off x="4572000" y="3068638"/>
            <a:ext cx="1008063" cy="215900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73" name="Nach unten gekrümmter Pfeil 72">
            <a:extLst>
              <a:ext uri="{FF2B5EF4-FFF2-40B4-BE49-F238E27FC236}">
                <a16:creationId xmlns:a16="http://schemas.microsoft.com/office/drawing/2014/main" id="{28B718FC-B6BC-596B-719F-14D2C9984597}"/>
              </a:ext>
            </a:extLst>
          </p:cNvPr>
          <p:cNvSpPr/>
          <p:nvPr/>
        </p:nvSpPr>
        <p:spPr>
          <a:xfrm rot="349717">
            <a:off x="5724525" y="3141663"/>
            <a:ext cx="1079500" cy="215900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74" name="Nach unten gekrümmter Pfeil 73">
            <a:extLst>
              <a:ext uri="{FF2B5EF4-FFF2-40B4-BE49-F238E27FC236}">
                <a16:creationId xmlns:a16="http://schemas.microsoft.com/office/drawing/2014/main" id="{A09EFE8B-C52E-9110-9147-56EFA5A1E9A6}"/>
              </a:ext>
            </a:extLst>
          </p:cNvPr>
          <p:cNvSpPr/>
          <p:nvPr/>
        </p:nvSpPr>
        <p:spPr>
          <a:xfrm rot="852713">
            <a:off x="6808788" y="3382963"/>
            <a:ext cx="1089025" cy="207962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75" name="Nach unten gekrümmter Pfeil 74">
            <a:extLst>
              <a:ext uri="{FF2B5EF4-FFF2-40B4-BE49-F238E27FC236}">
                <a16:creationId xmlns:a16="http://schemas.microsoft.com/office/drawing/2014/main" id="{97942457-2F02-C61D-EC3F-20F36B4DFD81}"/>
              </a:ext>
            </a:extLst>
          </p:cNvPr>
          <p:cNvSpPr/>
          <p:nvPr/>
        </p:nvSpPr>
        <p:spPr>
          <a:xfrm rot="7570217">
            <a:off x="7888287" y="3609976"/>
            <a:ext cx="1090613" cy="207962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76" name="Nach unten gekrümmter Pfeil 75">
            <a:extLst>
              <a:ext uri="{FF2B5EF4-FFF2-40B4-BE49-F238E27FC236}">
                <a16:creationId xmlns:a16="http://schemas.microsoft.com/office/drawing/2014/main" id="{7925A141-07C8-C86A-DE0B-766EBE446038}"/>
              </a:ext>
            </a:extLst>
          </p:cNvPr>
          <p:cNvSpPr/>
          <p:nvPr/>
        </p:nvSpPr>
        <p:spPr>
          <a:xfrm rot="16593028">
            <a:off x="6814344" y="4885531"/>
            <a:ext cx="1089025" cy="207963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98DAD9F0-63E1-94B9-F725-57C5EFEEC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288" y="4652963"/>
            <a:ext cx="16922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de-CH" altLang="de-DE" sz="1800">
                <a:latin typeface="Corbel" panose="020B0503020204020204" pitchFamily="34" charset="0"/>
              </a:rPr>
              <a:t>Sündenbock</a:t>
            </a:r>
          </a:p>
          <a:p>
            <a:pPr eaLnBrk="1" hangingPunct="1"/>
            <a:r>
              <a:rPr lang="de-CH" altLang="de-DE" sz="1800">
                <a:latin typeface="Corbel" panose="020B0503020204020204" pitchFamily="34" charset="0"/>
              </a:rPr>
              <a:t>Aussenseiter/in</a:t>
            </a:r>
          </a:p>
          <a:p>
            <a:pPr eaLnBrk="1" hangingPunct="1"/>
            <a:r>
              <a:rPr lang="de-CH" altLang="de-DE" sz="1800">
                <a:latin typeface="Corbel" panose="020B0503020204020204" pitchFamily="34" charset="0"/>
              </a:rPr>
              <a:t>Prügelknabe</a:t>
            </a: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797AF7EE-3ABA-0DEC-9B23-5F679A7E7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565400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de-CH" altLang="de-DE" sz="1800">
                <a:latin typeface="Corbel" panose="020B0503020204020204" pitchFamily="34" charset="0"/>
              </a:rPr>
              <a:t>G</a:t>
            </a:r>
          </a:p>
        </p:txBody>
      </p:sp>
      <p:cxnSp>
        <p:nvCxnSpPr>
          <p:cNvPr id="80" name="Gerade Verbindung mit Pfeil 79">
            <a:extLst>
              <a:ext uri="{FF2B5EF4-FFF2-40B4-BE49-F238E27FC236}">
                <a16:creationId xmlns:a16="http://schemas.microsoft.com/office/drawing/2014/main" id="{14A00053-6B47-EE61-5DFD-A063CF0B8084}"/>
              </a:ext>
            </a:extLst>
          </p:cNvPr>
          <p:cNvCxnSpPr>
            <a:stCxn id="79" idx="2"/>
          </p:cNvCxnSpPr>
          <p:nvPr/>
        </p:nvCxnSpPr>
        <p:spPr>
          <a:xfrm>
            <a:off x="1116013" y="2933700"/>
            <a:ext cx="287337" cy="3508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" grpId="0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/>
      <p:bldP spid="79" grpId="0"/>
    </p:bldLst>
  </p:timing>
</p:sld>
</file>

<file path=ppt/theme/theme1.xml><?xml version="1.0" encoding="utf-8"?>
<a:theme xmlns:a="http://schemas.openxmlformats.org/drawingml/2006/main" name="3_ncbi-gewalt-hfh 1.09">
  <a:themeElements>
    <a:clrScheme name="1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ncbi-gewalt-hfh 1.09">
      <a:majorFont>
        <a:latin typeface=""/>
        <a:ea typeface="ヒラギノ角ゴ Pro W3"/>
        <a:cs typeface="ヒラギノ角ゴ Pro W3"/>
      </a:majorFont>
      <a:minorFont>
        <a:latin typeface=""/>
        <a:ea typeface="ヒラギノ角ゴ Pro W3"/>
        <a:cs typeface="ヒラギノ角ゴ Pro W3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439</Words>
  <Application>Microsoft Macintosh PowerPoint</Application>
  <PresentationFormat>Bildschirmpräsentation (4:3)</PresentationFormat>
  <Paragraphs>116</Paragraphs>
  <Slides>14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1" baseType="lpstr">
      <vt:lpstr>Arial</vt:lpstr>
      <vt:lpstr>ヒラギノ角ゴ Pro W3</vt:lpstr>
      <vt:lpstr>Wingdings</vt:lpstr>
      <vt:lpstr>Trebuchet MS</vt:lpstr>
      <vt:lpstr>ＭＳ Ｐゴシック</vt:lpstr>
      <vt:lpstr>Corbel</vt:lpstr>
      <vt:lpstr>3_ncbi-gewalt-hfh 1.09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Durch konstruktiven Umgang mit Gefühlen (wie Wut, Angst, Trauer, oder Scham) Gewaltketten, Gewaltkreise oder Selbstgewalt unterbrechen:   tun     </vt:lpstr>
      <vt:lpstr>PowerPoint-Präsentation</vt:lpstr>
      <vt:lpstr>PowerPoint-Präsentation</vt:lpstr>
      <vt:lpstr>PowerPoint-Präsentation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ncbi</dc:creator>
  <cp:lastModifiedBy>Andi Geu</cp:lastModifiedBy>
  <cp:revision>728</cp:revision>
  <cp:lastPrinted>2023-04-03T13:22:09Z</cp:lastPrinted>
  <dcterms:created xsi:type="dcterms:W3CDTF">2011-04-28T10:41:30Z</dcterms:created>
  <dcterms:modified xsi:type="dcterms:W3CDTF">2023-04-03T13:22:10Z</dcterms:modified>
</cp:coreProperties>
</file>